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</p:sldMasterIdLst>
  <p:notesMasterIdLst>
    <p:notesMasterId r:id="rId14"/>
  </p:notesMasterIdLst>
  <p:sldIdLst>
    <p:sldId id="269" r:id="rId3"/>
    <p:sldId id="256" r:id="rId4"/>
    <p:sldId id="268" r:id="rId5"/>
    <p:sldId id="257" r:id="rId6"/>
    <p:sldId id="258" r:id="rId7"/>
    <p:sldId id="264" r:id="rId8"/>
    <p:sldId id="265" r:id="rId9"/>
    <p:sldId id="266" r:id="rId10"/>
    <p:sldId id="267" r:id="rId11"/>
    <p:sldId id="260" r:id="rId12"/>
    <p:sldId id="263" r:id="rId13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62" autoAdjust="0"/>
    <p:restoredTop sz="94660"/>
  </p:normalViewPr>
  <p:slideViewPr>
    <p:cSldViewPr>
      <p:cViewPr varScale="1">
        <p:scale>
          <a:sx n="109" d="100"/>
          <a:sy n="109" d="100"/>
        </p:scale>
        <p:origin x="582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EBB224-A770-4343-8FAE-ABC48A47C776}" type="datetimeFigureOut">
              <a:rPr lang="en-US" smtClean="0"/>
              <a:t>4/24/2025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B4A014-E021-4891-99D0-F10D9DC58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63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BCEA92-F142-4D57-B507-37BDAF4471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0036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001F5F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1F33E-D04F-474A-A2E3-990ED7EB8A8F}" type="datetime1">
              <a:rPr lang="bg-BG" smtClean="0"/>
              <a:t>24.4.2025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84147-E5E1-44CF-9895-0A14DE3B943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61354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F26C9-339F-4529-AA6C-0BB228CFE1C5}" type="datetime1">
              <a:rPr lang="bg-BG" smtClean="0"/>
              <a:t>24.4.2025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84147-E5E1-44CF-9895-0A14DE3B943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239716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40B74-C85F-43DB-BE87-C9EAF716C56C}" type="datetime1">
              <a:rPr lang="bg-BG" smtClean="0"/>
              <a:t>24.4.2025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84147-E5E1-44CF-9895-0A14DE3B943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474758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1E483-85E4-46FC-9844-B0895B78819B}" type="datetime1">
              <a:rPr lang="bg-BG" smtClean="0"/>
              <a:t>24.4.2025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84147-E5E1-44CF-9895-0A14DE3B943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72225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6E19C-FB44-4D56-B873-92F7712E73E5}" type="datetime1">
              <a:rPr lang="bg-BG" smtClean="0"/>
              <a:t>24.4.2025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84147-E5E1-44CF-9895-0A14DE3B943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274700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BF3EB-33FD-4C5D-94A6-3555FDBFB2C9}" type="datetime1">
              <a:rPr lang="bg-BG" smtClean="0"/>
              <a:t>24.4.2025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84147-E5E1-44CF-9895-0A14DE3B943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4593355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69553-193B-4637-9C91-776E98F57058}" type="datetime1">
              <a:rPr lang="bg-BG" smtClean="0"/>
              <a:t>24.4.2025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84147-E5E1-44CF-9895-0A14DE3B943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5782336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0E66E-2E23-4DAF-B696-7AB3282D1C65}" type="datetime1">
              <a:rPr lang="bg-BG" smtClean="0"/>
              <a:t>24.4.2025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84147-E5E1-44CF-9895-0A14DE3B943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55641608"/>
      </p:ext>
    </p:extLst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F0E66E-2E23-4DAF-B696-7AB3282D1C65}" type="datetime1">
              <a:rPr lang="bg-BG" smtClean="0"/>
              <a:t>24.4.2025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84147-E5E1-44CF-9895-0A14DE3B943B}" type="slidenum">
              <a:rPr lang="bg-BG" smtClean="0"/>
              <a:t>‹#›</a:t>
            </a:fld>
            <a:endParaRPr lang="bg-BG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77191207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69553-193B-4637-9C91-776E98F57058}" type="datetime1">
              <a:rPr lang="bg-BG" smtClean="0"/>
              <a:t>24.4.2025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84147-E5E1-44CF-9895-0A14DE3B943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71490137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18031" y="697792"/>
            <a:ext cx="1428449" cy="406631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71388" y="405384"/>
            <a:ext cx="2573273" cy="111937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001F5F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0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69553-193B-4637-9C91-776E98F57058}" type="datetime1">
              <a:rPr lang="bg-BG" smtClean="0"/>
              <a:t>24.4.2025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84147-E5E1-44CF-9895-0A14DE3B943B}" type="slidenum">
              <a:rPr lang="bg-BG" smtClean="0"/>
              <a:t>‹#›</a:t>
            </a:fld>
            <a:endParaRPr lang="bg-BG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39020692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69553-193B-4637-9C91-776E98F57058}" type="datetime1">
              <a:rPr lang="bg-BG" smtClean="0"/>
              <a:t>24.4.2025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84147-E5E1-44CF-9895-0A14DE3B943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96976324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B89E8-4034-49F0-A880-2B6AFE822632}" type="datetime1">
              <a:rPr lang="bg-BG" smtClean="0"/>
              <a:t>24.4.2025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84147-E5E1-44CF-9895-0A14DE3B943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5424246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D16ED-84E4-4560-A279-1E671DB2FC67}" type="datetime1">
              <a:rPr lang="bg-BG" smtClean="0"/>
              <a:t>24.4.2025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84147-E5E1-44CF-9895-0A14DE3B943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9756631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3D2F0-C007-43FC-A170-F0756D3E8DBC}" type="datetime1">
              <a:rPr lang="bg-BG" smtClean="0"/>
              <a:t>24.4.2025 г.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705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001F5F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4/24/2025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94353" y="1659583"/>
            <a:ext cx="3655415" cy="3531974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4105656" y="1769363"/>
            <a:ext cx="3439795" cy="3319779"/>
          </a:xfrm>
          <a:custGeom>
            <a:avLst/>
            <a:gdLst/>
            <a:ahLst/>
            <a:cxnLst/>
            <a:rect l="l" t="t" r="r" b="b"/>
            <a:pathLst>
              <a:path w="3439795" h="3319779">
                <a:moveTo>
                  <a:pt x="1719834" y="0"/>
                </a:moveTo>
                <a:lnTo>
                  <a:pt x="1670868" y="659"/>
                </a:lnTo>
                <a:lnTo>
                  <a:pt x="1622241" y="2627"/>
                </a:lnTo>
                <a:lnTo>
                  <a:pt x="1573971" y="5885"/>
                </a:lnTo>
                <a:lnTo>
                  <a:pt x="1526076" y="10415"/>
                </a:lnTo>
                <a:lnTo>
                  <a:pt x="1478574" y="16201"/>
                </a:lnTo>
                <a:lnTo>
                  <a:pt x="1431485" y="23225"/>
                </a:lnTo>
                <a:lnTo>
                  <a:pt x="1384824" y="31469"/>
                </a:lnTo>
                <a:lnTo>
                  <a:pt x="1338612" y="40916"/>
                </a:lnTo>
                <a:lnTo>
                  <a:pt x="1292865" y="51548"/>
                </a:lnTo>
                <a:lnTo>
                  <a:pt x="1247603" y="63347"/>
                </a:lnTo>
                <a:lnTo>
                  <a:pt x="1202842" y="76297"/>
                </a:lnTo>
                <a:lnTo>
                  <a:pt x="1158603" y="90380"/>
                </a:lnTo>
                <a:lnTo>
                  <a:pt x="1114901" y="105577"/>
                </a:lnTo>
                <a:lnTo>
                  <a:pt x="1071757" y="121873"/>
                </a:lnTo>
                <a:lnTo>
                  <a:pt x="1029187" y="139248"/>
                </a:lnTo>
                <a:lnTo>
                  <a:pt x="987210" y="157686"/>
                </a:lnTo>
                <a:lnTo>
                  <a:pt x="945844" y="177169"/>
                </a:lnTo>
                <a:lnTo>
                  <a:pt x="905108" y="197680"/>
                </a:lnTo>
                <a:lnTo>
                  <a:pt x="865019" y="219201"/>
                </a:lnTo>
                <a:lnTo>
                  <a:pt x="825595" y="241714"/>
                </a:lnTo>
                <a:lnTo>
                  <a:pt x="786855" y="265202"/>
                </a:lnTo>
                <a:lnTo>
                  <a:pt x="748818" y="289648"/>
                </a:lnTo>
                <a:lnTo>
                  <a:pt x="711500" y="315034"/>
                </a:lnTo>
                <a:lnTo>
                  <a:pt x="674920" y="341342"/>
                </a:lnTo>
                <a:lnTo>
                  <a:pt x="639097" y="368556"/>
                </a:lnTo>
                <a:lnTo>
                  <a:pt x="604048" y="396656"/>
                </a:lnTo>
                <a:lnTo>
                  <a:pt x="569791" y="425627"/>
                </a:lnTo>
                <a:lnTo>
                  <a:pt x="536346" y="455450"/>
                </a:lnTo>
                <a:lnTo>
                  <a:pt x="503729" y="486108"/>
                </a:lnTo>
                <a:lnTo>
                  <a:pt x="471960" y="517583"/>
                </a:lnTo>
                <a:lnTo>
                  <a:pt x="441055" y="549858"/>
                </a:lnTo>
                <a:lnTo>
                  <a:pt x="411034" y="582916"/>
                </a:lnTo>
                <a:lnTo>
                  <a:pt x="381915" y="616738"/>
                </a:lnTo>
                <a:lnTo>
                  <a:pt x="353715" y="651308"/>
                </a:lnTo>
                <a:lnTo>
                  <a:pt x="326453" y="686608"/>
                </a:lnTo>
                <a:lnTo>
                  <a:pt x="300147" y="722619"/>
                </a:lnTo>
                <a:lnTo>
                  <a:pt x="274814" y="759326"/>
                </a:lnTo>
                <a:lnTo>
                  <a:pt x="250475" y="796710"/>
                </a:lnTo>
                <a:lnTo>
                  <a:pt x="227145" y="834753"/>
                </a:lnTo>
                <a:lnTo>
                  <a:pt x="204844" y="873439"/>
                </a:lnTo>
                <a:lnTo>
                  <a:pt x="183590" y="912750"/>
                </a:lnTo>
                <a:lnTo>
                  <a:pt x="163401" y="952667"/>
                </a:lnTo>
                <a:lnTo>
                  <a:pt x="144295" y="993175"/>
                </a:lnTo>
                <a:lnTo>
                  <a:pt x="126289" y="1034254"/>
                </a:lnTo>
                <a:lnTo>
                  <a:pt x="109404" y="1075888"/>
                </a:lnTo>
                <a:lnTo>
                  <a:pt x="93655" y="1118060"/>
                </a:lnTo>
                <a:lnTo>
                  <a:pt x="79062" y="1160751"/>
                </a:lnTo>
                <a:lnTo>
                  <a:pt x="65643" y="1203944"/>
                </a:lnTo>
                <a:lnTo>
                  <a:pt x="53416" y="1247621"/>
                </a:lnTo>
                <a:lnTo>
                  <a:pt x="42399" y="1291766"/>
                </a:lnTo>
                <a:lnTo>
                  <a:pt x="32609" y="1336360"/>
                </a:lnTo>
                <a:lnTo>
                  <a:pt x="24067" y="1381386"/>
                </a:lnTo>
                <a:lnTo>
                  <a:pt x="16788" y="1426827"/>
                </a:lnTo>
                <a:lnTo>
                  <a:pt x="10793" y="1472665"/>
                </a:lnTo>
                <a:lnTo>
                  <a:pt x="6098" y="1518882"/>
                </a:lnTo>
                <a:lnTo>
                  <a:pt x="2722" y="1565461"/>
                </a:lnTo>
                <a:lnTo>
                  <a:pt x="683" y="1612385"/>
                </a:lnTo>
                <a:lnTo>
                  <a:pt x="0" y="1659636"/>
                </a:lnTo>
                <a:lnTo>
                  <a:pt x="683" y="1706886"/>
                </a:lnTo>
                <a:lnTo>
                  <a:pt x="2722" y="1753810"/>
                </a:lnTo>
                <a:lnTo>
                  <a:pt x="6098" y="1800389"/>
                </a:lnTo>
                <a:lnTo>
                  <a:pt x="10793" y="1846606"/>
                </a:lnTo>
                <a:lnTo>
                  <a:pt x="16788" y="1892444"/>
                </a:lnTo>
                <a:lnTo>
                  <a:pt x="24067" y="1937885"/>
                </a:lnTo>
                <a:lnTo>
                  <a:pt x="32609" y="1982911"/>
                </a:lnTo>
                <a:lnTo>
                  <a:pt x="42399" y="2027505"/>
                </a:lnTo>
                <a:lnTo>
                  <a:pt x="53416" y="2071650"/>
                </a:lnTo>
                <a:lnTo>
                  <a:pt x="65643" y="2115327"/>
                </a:lnTo>
                <a:lnTo>
                  <a:pt x="79062" y="2158520"/>
                </a:lnTo>
                <a:lnTo>
                  <a:pt x="93655" y="2201211"/>
                </a:lnTo>
                <a:lnTo>
                  <a:pt x="109404" y="2243383"/>
                </a:lnTo>
                <a:lnTo>
                  <a:pt x="126289" y="2285017"/>
                </a:lnTo>
                <a:lnTo>
                  <a:pt x="144295" y="2326096"/>
                </a:lnTo>
                <a:lnTo>
                  <a:pt x="163401" y="2366604"/>
                </a:lnTo>
                <a:lnTo>
                  <a:pt x="183590" y="2406521"/>
                </a:lnTo>
                <a:lnTo>
                  <a:pt x="204844" y="2445832"/>
                </a:lnTo>
                <a:lnTo>
                  <a:pt x="227145" y="2484518"/>
                </a:lnTo>
                <a:lnTo>
                  <a:pt x="250475" y="2522561"/>
                </a:lnTo>
                <a:lnTo>
                  <a:pt x="274814" y="2559945"/>
                </a:lnTo>
                <a:lnTo>
                  <a:pt x="300147" y="2596652"/>
                </a:lnTo>
                <a:lnTo>
                  <a:pt x="326453" y="2632663"/>
                </a:lnTo>
                <a:lnTo>
                  <a:pt x="353715" y="2667963"/>
                </a:lnTo>
                <a:lnTo>
                  <a:pt x="381915" y="2702533"/>
                </a:lnTo>
                <a:lnTo>
                  <a:pt x="411034" y="2736355"/>
                </a:lnTo>
                <a:lnTo>
                  <a:pt x="441055" y="2769413"/>
                </a:lnTo>
                <a:lnTo>
                  <a:pt x="471960" y="2801688"/>
                </a:lnTo>
                <a:lnTo>
                  <a:pt x="503729" y="2833163"/>
                </a:lnTo>
                <a:lnTo>
                  <a:pt x="536346" y="2863821"/>
                </a:lnTo>
                <a:lnTo>
                  <a:pt x="569791" y="2893644"/>
                </a:lnTo>
                <a:lnTo>
                  <a:pt x="604048" y="2922615"/>
                </a:lnTo>
                <a:lnTo>
                  <a:pt x="639097" y="2950715"/>
                </a:lnTo>
                <a:lnTo>
                  <a:pt x="674920" y="2977929"/>
                </a:lnTo>
                <a:lnTo>
                  <a:pt x="711500" y="3004237"/>
                </a:lnTo>
                <a:lnTo>
                  <a:pt x="748818" y="3029623"/>
                </a:lnTo>
                <a:lnTo>
                  <a:pt x="786855" y="3054069"/>
                </a:lnTo>
                <a:lnTo>
                  <a:pt x="825595" y="3077557"/>
                </a:lnTo>
                <a:lnTo>
                  <a:pt x="865019" y="3100070"/>
                </a:lnTo>
                <a:lnTo>
                  <a:pt x="905108" y="3121591"/>
                </a:lnTo>
                <a:lnTo>
                  <a:pt x="945844" y="3142102"/>
                </a:lnTo>
                <a:lnTo>
                  <a:pt x="987210" y="3161585"/>
                </a:lnTo>
                <a:lnTo>
                  <a:pt x="1029187" y="3180023"/>
                </a:lnTo>
                <a:lnTo>
                  <a:pt x="1071757" y="3197398"/>
                </a:lnTo>
                <a:lnTo>
                  <a:pt x="1114901" y="3213694"/>
                </a:lnTo>
                <a:lnTo>
                  <a:pt x="1158603" y="3228891"/>
                </a:lnTo>
                <a:lnTo>
                  <a:pt x="1202842" y="3242974"/>
                </a:lnTo>
                <a:lnTo>
                  <a:pt x="1247603" y="3255924"/>
                </a:lnTo>
                <a:lnTo>
                  <a:pt x="1292865" y="3267723"/>
                </a:lnTo>
                <a:lnTo>
                  <a:pt x="1338612" y="3278355"/>
                </a:lnTo>
                <a:lnTo>
                  <a:pt x="1384824" y="3287802"/>
                </a:lnTo>
                <a:lnTo>
                  <a:pt x="1431485" y="3296046"/>
                </a:lnTo>
                <a:lnTo>
                  <a:pt x="1478574" y="3303070"/>
                </a:lnTo>
                <a:lnTo>
                  <a:pt x="1526076" y="3308856"/>
                </a:lnTo>
                <a:lnTo>
                  <a:pt x="1573971" y="3313386"/>
                </a:lnTo>
                <a:lnTo>
                  <a:pt x="1622241" y="3316644"/>
                </a:lnTo>
                <a:lnTo>
                  <a:pt x="1670868" y="3318612"/>
                </a:lnTo>
                <a:lnTo>
                  <a:pt x="1719834" y="3319272"/>
                </a:lnTo>
                <a:lnTo>
                  <a:pt x="1768799" y="3318612"/>
                </a:lnTo>
                <a:lnTo>
                  <a:pt x="1817426" y="3316644"/>
                </a:lnTo>
                <a:lnTo>
                  <a:pt x="1865696" y="3313386"/>
                </a:lnTo>
                <a:lnTo>
                  <a:pt x="1913591" y="3308856"/>
                </a:lnTo>
                <a:lnTo>
                  <a:pt x="1961093" y="3303070"/>
                </a:lnTo>
                <a:lnTo>
                  <a:pt x="2008182" y="3296046"/>
                </a:lnTo>
                <a:lnTo>
                  <a:pt x="2054843" y="3287802"/>
                </a:lnTo>
                <a:lnTo>
                  <a:pt x="2101055" y="3278355"/>
                </a:lnTo>
                <a:lnTo>
                  <a:pt x="2146802" y="3267723"/>
                </a:lnTo>
                <a:lnTo>
                  <a:pt x="2192064" y="3255924"/>
                </a:lnTo>
                <a:lnTo>
                  <a:pt x="2236825" y="3242974"/>
                </a:lnTo>
                <a:lnTo>
                  <a:pt x="2281064" y="3228891"/>
                </a:lnTo>
                <a:lnTo>
                  <a:pt x="2324766" y="3213694"/>
                </a:lnTo>
                <a:lnTo>
                  <a:pt x="2367910" y="3197398"/>
                </a:lnTo>
                <a:lnTo>
                  <a:pt x="2410480" y="3180023"/>
                </a:lnTo>
                <a:lnTo>
                  <a:pt x="2452457" y="3161585"/>
                </a:lnTo>
                <a:lnTo>
                  <a:pt x="2493823" y="3142102"/>
                </a:lnTo>
                <a:lnTo>
                  <a:pt x="2534559" y="3121591"/>
                </a:lnTo>
                <a:lnTo>
                  <a:pt x="2574648" y="3100070"/>
                </a:lnTo>
                <a:lnTo>
                  <a:pt x="2614072" y="3077557"/>
                </a:lnTo>
                <a:lnTo>
                  <a:pt x="2652812" y="3054069"/>
                </a:lnTo>
                <a:lnTo>
                  <a:pt x="2690849" y="3029623"/>
                </a:lnTo>
                <a:lnTo>
                  <a:pt x="2728167" y="3004237"/>
                </a:lnTo>
                <a:lnTo>
                  <a:pt x="2764747" y="2977929"/>
                </a:lnTo>
                <a:lnTo>
                  <a:pt x="2800570" y="2950715"/>
                </a:lnTo>
                <a:lnTo>
                  <a:pt x="2835619" y="2922615"/>
                </a:lnTo>
                <a:lnTo>
                  <a:pt x="2869876" y="2893644"/>
                </a:lnTo>
                <a:lnTo>
                  <a:pt x="2903321" y="2863821"/>
                </a:lnTo>
                <a:lnTo>
                  <a:pt x="2935938" y="2833163"/>
                </a:lnTo>
                <a:lnTo>
                  <a:pt x="2967707" y="2801688"/>
                </a:lnTo>
                <a:lnTo>
                  <a:pt x="2998612" y="2769413"/>
                </a:lnTo>
                <a:lnTo>
                  <a:pt x="3028633" y="2736355"/>
                </a:lnTo>
                <a:lnTo>
                  <a:pt x="3057752" y="2702533"/>
                </a:lnTo>
                <a:lnTo>
                  <a:pt x="3085952" y="2667963"/>
                </a:lnTo>
                <a:lnTo>
                  <a:pt x="3113214" y="2632663"/>
                </a:lnTo>
                <a:lnTo>
                  <a:pt x="3139520" y="2596652"/>
                </a:lnTo>
                <a:lnTo>
                  <a:pt x="3164853" y="2559945"/>
                </a:lnTo>
                <a:lnTo>
                  <a:pt x="3189192" y="2522561"/>
                </a:lnTo>
                <a:lnTo>
                  <a:pt x="3212522" y="2484518"/>
                </a:lnTo>
                <a:lnTo>
                  <a:pt x="3234823" y="2445832"/>
                </a:lnTo>
                <a:lnTo>
                  <a:pt x="3256077" y="2406521"/>
                </a:lnTo>
                <a:lnTo>
                  <a:pt x="3276266" y="2366604"/>
                </a:lnTo>
                <a:lnTo>
                  <a:pt x="3295372" y="2326096"/>
                </a:lnTo>
                <a:lnTo>
                  <a:pt x="3313378" y="2285017"/>
                </a:lnTo>
                <a:lnTo>
                  <a:pt x="3330263" y="2243383"/>
                </a:lnTo>
                <a:lnTo>
                  <a:pt x="3346012" y="2201211"/>
                </a:lnTo>
                <a:lnTo>
                  <a:pt x="3360605" y="2158520"/>
                </a:lnTo>
                <a:lnTo>
                  <a:pt x="3374024" y="2115327"/>
                </a:lnTo>
                <a:lnTo>
                  <a:pt x="3386251" y="2071650"/>
                </a:lnTo>
                <a:lnTo>
                  <a:pt x="3397268" y="2027505"/>
                </a:lnTo>
                <a:lnTo>
                  <a:pt x="3407058" y="1982911"/>
                </a:lnTo>
                <a:lnTo>
                  <a:pt x="3415600" y="1937885"/>
                </a:lnTo>
                <a:lnTo>
                  <a:pt x="3422879" y="1892444"/>
                </a:lnTo>
                <a:lnTo>
                  <a:pt x="3428874" y="1846606"/>
                </a:lnTo>
                <a:lnTo>
                  <a:pt x="3433569" y="1800389"/>
                </a:lnTo>
                <a:lnTo>
                  <a:pt x="3436945" y="1753810"/>
                </a:lnTo>
                <a:lnTo>
                  <a:pt x="3438984" y="1706886"/>
                </a:lnTo>
                <a:lnTo>
                  <a:pt x="3439668" y="1659636"/>
                </a:lnTo>
                <a:lnTo>
                  <a:pt x="3438984" y="1612385"/>
                </a:lnTo>
                <a:lnTo>
                  <a:pt x="3436945" y="1565461"/>
                </a:lnTo>
                <a:lnTo>
                  <a:pt x="3433569" y="1518882"/>
                </a:lnTo>
                <a:lnTo>
                  <a:pt x="3428874" y="1472665"/>
                </a:lnTo>
                <a:lnTo>
                  <a:pt x="3422879" y="1426827"/>
                </a:lnTo>
                <a:lnTo>
                  <a:pt x="3415600" y="1381386"/>
                </a:lnTo>
                <a:lnTo>
                  <a:pt x="3407058" y="1336360"/>
                </a:lnTo>
                <a:lnTo>
                  <a:pt x="3397268" y="1291766"/>
                </a:lnTo>
                <a:lnTo>
                  <a:pt x="3386251" y="1247621"/>
                </a:lnTo>
                <a:lnTo>
                  <a:pt x="3374024" y="1203944"/>
                </a:lnTo>
                <a:lnTo>
                  <a:pt x="3360605" y="1160751"/>
                </a:lnTo>
                <a:lnTo>
                  <a:pt x="3346012" y="1118060"/>
                </a:lnTo>
                <a:lnTo>
                  <a:pt x="3330263" y="1075888"/>
                </a:lnTo>
                <a:lnTo>
                  <a:pt x="3313378" y="1034254"/>
                </a:lnTo>
                <a:lnTo>
                  <a:pt x="3295372" y="993175"/>
                </a:lnTo>
                <a:lnTo>
                  <a:pt x="3276266" y="952667"/>
                </a:lnTo>
                <a:lnTo>
                  <a:pt x="3256077" y="912750"/>
                </a:lnTo>
                <a:lnTo>
                  <a:pt x="3234823" y="873439"/>
                </a:lnTo>
                <a:lnTo>
                  <a:pt x="3212522" y="834753"/>
                </a:lnTo>
                <a:lnTo>
                  <a:pt x="3189192" y="796710"/>
                </a:lnTo>
                <a:lnTo>
                  <a:pt x="3164853" y="759326"/>
                </a:lnTo>
                <a:lnTo>
                  <a:pt x="3139520" y="722619"/>
                </a:lnTo>
                <a:lnTo>
                  <a:pt x="3113214" y="686608"/>
                </a:lnTo>
                <a:lnTo>
                  <a:pt x="3085952" y="651308"/>
                </a:lnTo>
                <a:lnTo>
                  <a:pt x="3057752" y="616738"/>
                </a:lnTo>
                <a:lnTo>
                  <a:pt x="3028633" y="582916"/>
                </a:lnTo>
                <a:lnTo>
                  <a:pt x="2998612" y="549858"/>
                </a:lnTo>
                <a:lnTo>
                  <a:pt x="2967707" y="517583"/>
                </a:lnTo>
                <a:lnTo>
                  <a:pt x="2935938" y="486108"/>
                </a:lnTo>
                <a:lnTo>
                  <a:pt x="2903321" y="455450"/>
                </a:lnTo>
                <a:lnTo>
                  <a:pt x="2869876" y="425627"/>
                </a:lnTo>
                <a:lnTo>
                  <a:pt x="2835619" y="396656"/>
                </a:lnTo>
                <a:lnTo>
                  <a:pt x="2800570" y="368556"/>
                </a:lnTo>
                <a:lnTo>
                  <a:pt x="2764747" y="341342"/>
                </a:lnTo>
                <a:lnTo>
                  <a:pt x="2728167" y="315034"/>
                </a:lnTo>
                <a:lnTo>
                  <a:pt x="2690849" y="289648"/>
                </a:lnTo>
                <a:lnTo>
                  <a:pt x="2652812" y="265202"/>
                </a:lnTo>
                <a:lnTo>
                  <a:pt x="2614072" y="241714"/>
                </a:lnTo>
                <a:lnTo>
                  <a:pt x="2574648" y="219201"/>
                </a:lnTo>
                <a:lnTo>
                  <a:pt x="2534559" y="197680"/>
                </a:lnTo>
                <a:lnTo>
                  <a:pt x="2493823" y="177169"/>
                </a:lnTo>
                <a:lnTo>
                  <a:pt x="2452457" y="157686"/>
                </a:lnTo>
                <a:lnTo>
                  <a:pt x="2410480" y="139248"/>
                </a:lnTo>
                <a:lnTo>
                  <a:pt x="2367910" y="121873"/>
                </a:lnTo>
                <a:lnTo>
                  <a:pt x="2324766" y="105577"/>
                </a:lnTo>
                <a:lnTo>
                  <a:pt x="2281064" y="90380"/>
                </a:lnTo>
                <a:lnTo>
                  <a:pt x="2236825" y="76297"/>
                </a:lnTo>
                <a:lnTo>
                  <a:pt x="2192064" y="63347"/>
                </a:lnTo>
                <a:lnTo>
                  <a:pt x="2146802" y="51548"/>
                </a:lnTo>
                <a:lnTo>
                  <a:pt x="2101055" y="40916"/>
                </a:lnTo>
                <a:lnTo>
                  <a:pt x="2054843" y="31469"/>
                </a:lnTo>
                <a:lnTo>
                  <a:pt x="2008182" y="23225"/>
                </a:lnTo>
                <a:lnTo>
                  <a:pt x="1961093" y="16201"/>
                </a:lnTo>
                <a:lnTo>
                  <a:pt x="1913591" y="10415"/>
                </a:lnTo>
                <a:lnTo>
                  <a:pt x="1865696" y="5885"/>
                </a:lnTo>
                <a:lnTo>
                  <a:pt x="1817426" y="2627"/>
                </a:lnTo>
                <a:lnTo>
                  <a:pt x="1768799" y="659"/>
                </a:lnTo>
                <a:lnTo>
                  <a:pt x="1719834" y="0"/>
                </a:lnTo>
                <a:close/>
              </a:path>
            </a:pathLst>
          </a:custGeom>
          <a:solidFill>
            <a:srgbClr val="8FAAD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4221480" y="1860803"/>
            <a:ext cx="3209925" cy="3136900"/>
          </a:xfrm>
          <a:custGeom>
            <a:avLst/>
            <a:gdLst/>
            <a:ahLst/>
            <a:cxnLst/>
            <a:rect l="l" t="t" r="r" b="b"/>
            <a:pathLst>
              <a:path w="3209925" h="3136900">
                <a:moveTo>
                  <a:pt x="1604772" y="0"/>
                </a:moveTo>
                <a:lnTo>
                  <a:pt x="1555707" y="718"/>
                </a:lnTo>
                <a:lnTo>
                  <a:pt x="1507009" y="2861"/>
                </a:lnTo>
                <a:lnTo>
                  <a:pt x="1458698" y="6408"/>
                </a:lnTo>
                <a:lnTo>
                  <a:pt x="1410796" y="11337"/>
                </a:lnTo>
                <a:lnTo>
                  <a:pt x="1363323" y="17629"/>
                </a:lnTo>
                <a:lnTo>
                  <a:pt x="1316301" y="25264"/>
                </a:lnTo>
                <a:lnTo>
                  <a:pt x="1269749" y="34219"/>
                </a:lnTo>
                <a:lnTo>
                  <a:pt x="1223691" y="44476"/>
                </a:lnTo>
                <a:lnTo>
                  <a:pt x="1178145" y="56014"/>
                </a:lnTo>
                <a:lnTo>
                  <a:pt x="1133134" y="68811"/>
                </a:lnTo>
                <a:lnTo>
                  <a:pt x="1088678" y="82848"/>
                </a:lnTo>
                <a:lnTo>
                  <a:pt x="1044798" y="98104"/>
                </a:lnTo>
                <a:lnTo>
                  <a:pt x="1001515" y="114559"/>
                </a:lnTo>
                <a:lnTo>
                  <a:pt x="958850" y="132192"/>
                </a:lnTo>
                <a:lnTo>
                  <a:pt x="916825" y="150982"/>
                </a:lnTo>
                <a:lnTo>
                  <a:pt x="875460" y="170909"/>
                </a:lnTo>
                <a:lnTo>
                  <a:pt x="834776" y="191953"/>
                </a:lnTo>
                <a:lnTo>
                  <a:pt x="794794" y="214093"/>
                </a:lnTo>
                <a:lnTo>
                  <a:pt x="755535" y="237309"/>
                </a:lnTo>
                <a:lnTo>
                  <a:pt x="717020" y="261580"/>
                </a:lnTo>
                <a:lnTo>
                  <a:pt x="679270" y="286885"/>
                </a:lnTo>
                <a:lnTo>
                  <a:pt x="642306" y="313204"/>
                </a:lnTo>
                <a:lnTo>
                  <a:pt x="606149" y="340517"/>
                </a:lnTo>
                <a:lnTo>
                  <a:pt x="570820" y="368803"/>
                </a:lnTo>
                <a:lnTo>
                  <a:pt x="536340" y="398042"/>
                </a:lnTo>
                <a:lnTo>
                  <a:pt x="502730" y="428213"/>
                </a:lnTo>
                <a:lnTo>
                  <a:pt x="470011" y="459295"/>
                </a:lnTo>
                <a:lnTo>
                  <a:pt x="438203" y="491268"/>
                </a:lnTo>
                <a:lnTo>
                  <a:pt x="407329" y="524112"/>
                </a:lnTo>
                <a:lnTo>
                  <a:pt x="377408" y="557806"/>
                </a:lnTo>
                <a:lnTo>
                  <a:pt x="348462" y="592330"/>
                </a:lnTo>
                <a:lnTo>
                  <a:pt x="320512" y="627663"/>
                </a:lnTo>
                <a:lnTo>
                  <a:pt x="293578" y="663784"/>
                </a:lnTo>
                <a:lnTo>
                  <a:pt x="267683" y="700674"/>
                </a:lnTo>
                <a:lnTo>
                  <a:pt x="242846" y="738311"/>
                </a:lnTo>
                <a:lnTo>
                  <a:pt x="219089" y="776675"/>
                </a:lnTo>
                <a:lnTo>
                  <a:pt x="196432" y="815746"/>
                </a:lnTo>
                <a:lnTo>
                  <a:pt x="174897" y="855503"/>
                </a:lnTo>
                <a:lnTo>
                  <a:pt x="154505" y="895925"/>
                </a:lnTo>
                <a:lnTo>
                  <a:pt x="135276" y="936993"/>
                </a:lnTo>
                <a:lnTo>
                  <a:pt x="117232" y="978685"/>
                </a:lnTo>
                <a:lnTo>
                  <a:pt x="100393" y="1020981"/>
                </a:lnTo>
                <a:lnTo>
                  <a:pt x="84781" y="1063861"/>
                </a:lnTo>
                <a:lnTo>
                  <a:pt x="70417" y="1107304"/>
                </a:lnTo>
                <a:lnTo>
                  <a:pt x="57321" y="1151290"/>
                </a:lnTo>
                <a:lnTo>
                  <a:pt x="45514" y="1195798"/>
                </a:lnTo>
                <a:lnTo>
                  <a:pt x="35018" y="1240807"/>
                </a:lnTo>
                <a:lnTo>
                  <a:pt x="25853" y="1286297"/>
                </a:lnTo>
                <a:lnTo>
                  <a:pt x="18041" y="1332248"/>
                </a:lnTo>
                <a:lnTo>
                  <a:pt x="11602" y="1378640"/>
                </a:lnTo>
                <a:lnTo>
                  <a:pt x="6557" y="1425450"/>
                </a:lnTo>
                <a:lnTo>
                  <a:pt x="2928" y="1472660"/>
                </a:lnTo>
                <a:lnTo>
                  <a:pt x="735" y="1520249"/>
                </a:lnTo>
                <a:lnTo>
                  <a:pt x="0" y="1568196"/>
                </a:lnTo>
                <a:lnTo>
                  <a:pt x="735" y="1616142"/>
                </a:lnTo>
                <a:lnTo>
                  <a:pt x="2928" y="1663731"/>
                </a:lnTo>
                <a:lnTo>
                  <a:pt x="6557" y="1710941"/>
                </a:lnTo>
                <a:lnTo>
                  <a:pt x="11602" y="1757751"/>
                </a:lnTo>
                <a:lnTo>
                  <a:pt x="18041" y="1804143"/>
                </a:lnTo>
                <a:lnTo>
                  <a:pt x="25853" y="1850094"/>
                </a:lnTo>
                <a:lnTo>
                  <a:pt x="35018" y="1895584"/>
                </a:lnTo>
                <a:lnTo>
                  <a:pt x="45514" y="1940593"/>
                </a:lnTo>
                <a:lnTo>
                  <a:pt x="57321" y="1985101"/>
                </a:lnTo>
                <a:lnTo>
                  <a:pt x="70417" y="2029087"/>
                </a:lnTo>
                <a:lnTo>
                  <a:pt x="84781" y="2072530"/>
                </a:lnTo>
                <a:lnTo>
                  <a:pt x="100393" y="2115410"/>
                </a:lnTo>
                <a:lnTo>
                  <a:pt x="117232" y="2157706"/>
                </a:lnTo>
                <a:lnTo>
                  <a:pt x="135276" y="2199398"/>
                </a:lnTo>
                <a:lnTo>
                  <a:pt x="154505" y="2240466"/>
                </a:lnTo>
                <a:lnTo>
                  <a:pt x="174897" y="2280888"/>
                </a:lnTo>
                <a:lnTo>
                  <a:pt x="196432" y="2320645"/>
                </a:lnTo>
                <a:lnTo>
                  <a:pt x="219089" y="2359716"/>
                </a:lnTo>
                <a:lnTo>
                  <a:pt x="242846" y="2398080"/>
                </a:lnTo>
                <a:lnTo>
                  <a:pt x="267683" y="2435717"/>
                </a:lnTo>
                <a:lnTo>
                  <a:pt x="293578" y="2472607"/>
                </a:lnTo>
                <a:lnTo>
                  <a:pt x="320512" y="2508728"/>
                </a:lnTo>
                <a:lnTo>
                  <a:pt x="348462" y="2544061"/>
                </a:lnTo>
                <a:lnTo>
                  <a:pt x="377408" y="2578585"/>
                </a:lnTo>
                <a:lnTo>
                  <a:pt x="407329" y="2612279"/>
                </a:lnTo>
                <a:lnTo>
                  <a:pt x="438203" y="2645123"/>
                </a:lnTo>
                <a:lnTo>
                  <a:pt x="470011" y="2677096"/>
                </a:lnTo>
                <a:lnTo>
                  <a:pt x="502730" y="2708178"/>
                </a:lnTo>
                <a:lnTo>
                  <a:pt x="536340" y="2738349"/>
                </a:lnTo>
                <a:lnTo>
                  <a:pt x="570820" y="2767588"/>
                </a:lnTo>
                <a:lnTo>
                  <a:pt x="606149" y="2795874"/>
                </a:lnTo>
                <a:lnTo>
                  <a:pt x="642306" y="2823187"/>
                </a:lnTo>
                <a:lnTo>
                  <a:pt x="679270" y="2849506"/>
                </a:lnTo>
                <a:lnTo>
                  <a:pt x="717020" y="2874811"/>
                </a:lnTo>
                <a:lnTo>
                  <a:pt x="755535" y="2899082"/>
                </a:lnTo>
                <a:lnTo>
                  <a:pt x="794794" y="2922298"/>
                </a:lnTo>
                <a:lnTo>
                  <a:pt x="834776" y="2944438"/>
                </a:lnTo>
                <a:lnTo>
                  <a:pt x="875460" y="2965482"/>
                </a:lnTo>
                <a:lnTo>
                  <a:pt x="916825" y="2985409"/>
                </a:lnTo>
                <a:lnTo>
                  <a:pt x="958850" y="3004199"/>
                </a:lnTo>
                <a:lnTo>
                  <a:pt x="1001515" y="3021832"/>
                </a:lnTo>
                <a:lnTo>
                  <a:pt x="1044798" y="3038287"/>
                </a:lnTo>
                <a:lnTo>
                  <a:pt x="1088678" y="3053543"/>
                </a:lnTo>
                <a:lnTo>
                  <a:pt x="1133134" y="3067580"/>
                </a:lnTo>
                <a:lnTo>
                  <a:pt x="1178145" y="3080377"/>
                </a:lnTo>
                <a:lnTo>
                  <a:pt x="1223691" y="3091915"/>
                </a:lnTo>
                <a:lnTo>
                  <a:pt x="1269749" y="3102172"/>
                </a:lnTo>
                <a:lnTo>
                  <a:pt x="1316301" y="3111127"/>
                </a:lnTo>
                <a:lnTo>
                  <a:pt x="1363323" y="3118762"/>
                </a:lnTo>
                <a:lnTo>
                  <a:pt x="1410796" y="3125054"/>
                </a:lnTo>
                <a:lnTo>
                  <a:pt x="1458698" y="3129983"/>
                </a:lnTo>
                <a:lnTo>
                  <a:pt x="1507009" y="3133530"/>
                </a:lnTo>
                <a:lnTo>
                  <a:pt x="1555707" y="3135673"/>
                </a:lnTo>
                <a:lnTo>
                  <a:pt x="1604772" y="3136392"/>
                </a:lnTo>
                <a:lnTo>
                  <a:pt x="1653836" y="3135673"/>
                </a:lnTo>
                <a:lnTo>
                  <a:pt x="1702534" y="3133530"/>
                </a:lnTo>
                <a:lnTo>
                  <a:pt x="1750845" y="3129983"/>
                </a:lnTo>
                <a:lnTo>
                  <a:pt x="1798747" y="3125054"/>
                </a:lnTo>
                <a:lnTo>
                  <a:pt x="1846220" y="3118762"/>
                </a:lnTo>
                <a:lnTo>
                  <a:pt x="1893242" y="3111127"/>
                </a:lnTo>
                <a:lnTo>
                  <a:pt x="1939794" y="3102172"/>
                </a:lnTo>
                <a:lnTo>
                  <a:pt x="1985852" y="3091915"/>
                </a:lnTo>
                <a:lnTo>
                  <a:pt x="2031398" y="3080377"/>
                </a:lnTo>
                <a:lnTo>
                  <a:pt x="2076409" y="3067580"/>
                </a:lnTo>
                <a:lnTo>
                  <a:pt x="2120865" y="3053543"/>
                </a:lnTo>
                <a:lnTo>
                  <a:pt x="2164745" y="3038287"/>
                </a:lnTo>
                <a:lnTo>
                  <a:pt x="2208028" y="3021832"/>
                </a:lnTo>
                <a:lnTo>
                  <a:pt x="2250693" y="3004199"/>
                </a:lnTo>
                <a:lnTo>
                  <a:pt x="2292718" y="2985409"/>
                </a:lnTo>
                <a:lnTo>
                  <a:pt x="2334083" y="2965482"/>
                </a:lnTo>
                <a:lnTo>
                  <a:pt x="2374767" y="2944438"/>
                </a:lnTo>
                <a:lnTo>
                  <a:pt x="2414749" y="2922298"/>
                </a:lnTo>
                <a:lnTo>
                  <a:pt x="2454008" y="2899082"/>
                </a:lnTo>
                <a:lnTo>
                  <a:pt x="2492523" y="2874811"/>
                </a:lnTo>
                <a:lnTo>
                  <a:pt x="2530273" y="2849506"/>
                </a:lnTo>
                <a:lnTo>
                  <a:pt x="2567237" y="2823187"/>
                </a:lnTo>
                <a:lnTo>
                  <a:pt x="2603394" y="2795874"/>
                </a:lnTo>
                <a:lnTo>
                  <a:pt x="2638723" y="2767588"/>
                </a:lnTo>
                <a:lnTo>
                  <a:pt x="2673203" y="2738349"/>
                </a:lnTo>
                <a:lnTo>
                  <a:pt x="2706813" y="2708178"/>
                </a:lnTo>
                <a:lnTo>
                  <a:pt x="2739532" y="2677096"/>
                </a:lnTo>
                <a:lnTo>
                  <a:pt x="2771340" y="2645123"/>
                </a:lnTo>
                <a:lnTo>
                  <a:pt x="2802214" y="2612279"/>
                </a:lnTo>
                <a:lnTo>
                  <a:pt x="2832135" y="2578585"/>
                </a:lnTo>
                <a:lnTo>
                  <a:pt x="2861081" y="2544061"/>
                </a:lnTo>
                <a:lnTo>
                  <a:pt x="2889031" y="2508728"/>
                </a:lnTo>
                <a:lnTo>
                  <a:pt x="2915965" y="2472607"/>
                </a:lnTo>
                <a:lnTo>
                  <a:pt x="2941860" y="2435717"/>
                </a:lnTo>
                <a:lnTo>
                  <a:pt x="2966697" y="2398080"/>
                </a:lnTo>
                <a:lnTo>
                  <a:pt x="2990454" y="2359716"/>
                </a:lnTo>
                <a:lnTo>
                  <a:pt x="3013111" y="2320645"/>
                </a:lnTo>
                <a:lnTo>
                  <a:pt x="3034646" y="2280888"/>
                </a:lnTo>
                <a:lnTo>
                  <a:pt x="3055038" y="2240466"/>
                </a:lnTo>
                <a:lnTo>
                  <a:pt x="3074267" y="2199398"/>
                </a:lnTo>
                <a:lnTo>
                  <a:pt x="3092311" y="2157706"/>
                </a:lnTo>
                <a:lnTo>
                  <a:pt x="3109150" y="2115410"/>
                </a:lnTo>
                <a:lnTo>
                  <a:pt x="3124762" y="2072530"/>
                </a:lnTo>
                <a:lnTo>
                  <a:pt x="3139126" y="2029087"/>
                </a:lnTo>
                <a:lnTo>
                  <a:pt x="3152222" y="1985101"/>
                </a:lnTo>
                <a:lnTo>
                  <a:pt x="3164029" y="1940593"/>
                </a:lnTo>
                <a:lnTo>
                  <a:pt x="3174525" y="1895584"/>
                </a:lnTo>
                <a:lnTo>
                  <a:pt x="3183690" y="1850094"/>
                </a:lnTo>
                <a:lnTo>
                  <a:pt x="3191502" y="1804143"/>
                </a:lnTo>
                <a:lnTo>
                  <a:pt x="3197941" y="1757751"/>
                </a:lnTo>
                <a:lnTo>
                  <a:pt x="3202986" y="1710941"/>
                </a:lnTo>
                <a:lnTo>
                  <a:pt x="3206615" y="1663731"/>
                </a:lnTo>
                <a:lnTo>
                  <a:pt x="3208808" y="1616142"/>
                </a:lnTo>
                <a:lnTo>
                  <a:pt x="3209544" y="1568196"/>
                </a:lnTo>
                <a:lnTo>
                  <a:pt x="3208808" y="1520249"/>
                </a:lnTo>
                <a:lnTo>
                  <a:pt x="3206615" y="1472660"/>
                </a:lnTo>
                <a:lnTo>
                  <a:pt x="3202986" y="1425450"/>
                </a:lnTo>
                <a:lnTo>
                  <a:pt x="3197941" y="1378640"/>
                </a:lnTo>
                <a:lnTo>
                  <a:pt x="3191502" y="1332248"/>
                </a:lnTo>
                <a:lnTo>
                  <a:pt x="3183690" y="1286297"/>
                </a:lnTo>
                <a:lnTo>
                  <a:pt x="3174525" y="1240807"/>
                </a:lnTo>
                <a:lnTo>
                  <a:pt x="3164029" y="1195798"/>
                </a:lnTo>
                <a:lnTo>
                  <a:pt x="3152222" y="1151290"/>
                </a:lnTo>
                <a:lnTo>
                  <a:pt x="3139126" y="1107304"/>
                </a:lnTo>
                <a:lnTo>
                  <a:pt x="3124762" y="1063861"/>
                </a:lnTo>
                <a:lnTo>
                  <a:pt x="3109150" y="1020981"/>
                </a:lnTo>
                <a:lnTo>
                  <a:pt x="3092311" y="978685"/>
                </a:lnTo>
                <a:lnTo>
                  <a:pt x="3074267" y="936993"/>
                </a:lnTo>
                <a:lnTo>
                  <a:pt x="3055038" y="895925"/>
                </a:lnTo>
                <a:lnTo>
                  <a:pt x="3034646" y="855503"/>
                </a:lnTo>
                <a:lnTo>
                  <a:pt x="3013111" y="815746"/>
                </a:lnTo>
                <a:lnTo>
                  <a:pt x="2990454" y="776675"/>
                </a:lnTo>
                <a:lnTo>
                  <a:pt x="2966697" y="738311"/>
                </a:lnTo>
                <a:lnTo>
                  <a:pt x="2941860" y="700674"/>
                </a:lnTo>
                <a:lnTo>
                  <a:pt x="2915965" y="663784"/>
                </a:lnTo>
                <a:lnTo>
                  <a:pt x="2889031" y="627663"/>
                </a:lnTo>
                <a:lnTo>
                  <a:pt x="2861081" y="592330"/>
                </a:lnTo>
                <a:lnTo>
                  <a:pt x="2832135" y="557806"/>
                </a:lnTo>
                <a:lnTo>
                  <a:pt x="2802214" y="524112"/>
                </a:lnTo>
                <a:lnTo>
                  <a:pt x="2771340" y="491268"/>
                </a:lnTo>
                <a:lnTo>
                  <a:pt x="2739532" y="459295"/>
                </a:lnTo>
                <a:lnTo>
                  <a:pt x="2706813" y="428213"/>
                </a:lnTo>
                <a:lnTo>
                  <a:pt x="2673203" y="398042"/>
                </a:lnTo>
                <a:lnTo>
                  <a:pt x="2638723" y="368803"/>
                </a:lnTo>
                <a:lnTo>
                  <a:pt x="2603394" y="340517"/>
                </a:lnTo>
                <a:lnTo>
                  <a:pt x="2567237" y="313204"/>
                </a:lnTo>
                <a:lnTo>
                  <a:pt x="2530273" y="286885"/>
                </a:lnTo>
                <a:lnTo>
                  <a:pt x="2492523" y="261580"/>
                </a:lnTo>
                <a:lnTo>
                  <a:pt x="2454008" y="237309"/>
                </a:lnTo>
                <a:lnTo>
                  <a:pt x="2414749" y="214093"/>
                </a:lnTo>
                <a:lnTo>
                  <a:pt x="2374767" y="191953"/>
                </a:lnTo>
                <a:lnTo>
                  <a:pt x="2334083" y="170909"/>
                </a:lnTo>
                <a:lnTo>
                  <a:pt x="2292718" y="150982"/>
                </a:lnTo>
                <a:lnTo>
                  <a:pt x="2250693" y="132192"/>
                </a:lnTo>
                <a:lnTo>
                  <a:pt x="2208028" y="114559"/>
                </a:lnTo>
                <a:lnTo>
                  <a:pt x="2164745" y="98104"/>
                </a:lnTo>
                <a:lnTo>
                  <a:pt x="2120865" y="82848"/>
                </a:lnTo>
                <a:lnTo>
                  <a:pt x="2076409" y="68811"/>
                </a:lnTo>
                <a:lnTo>
                  <a:pt x="2031398" y="56014"/>
                </a:lnTo>
                <a:lnTo>
                  <a:pt x="1985852" y="44476"/>
                </a:lnTo>
                <a:lnTo>
                  <a:pt x="1939794" y="34219"/>
                </a:lnTo>
                <a:lnTo>
                  <a:pt x="1893242" y="25264"/>
                </a:lnTo>
                <a:lnTo>
                  <a:pt x="1846220" y="17629"/>
                </a:lnTo>
                <a:lnTo>
                  <a:pt x="1798747" y="11337"/>
                </a:lnTo>
                <a:lnTo>
                  <a:pt x="1750845" y="6408"/>
                </a:lnTo>
                <a:lnTo>
                  <a:pt x="1702534" y="2861"/>
                </a:lnTo>
                <a:lnTo>
                  <a:pt x="1653836" y="718"/>
                </a:lnTo>
                <a:lnTo>
                  <a:pt x="1604772" y="0"/>
                </a:lnTo>
                <a:close/>
              </a:path>
            </a:pathLst>
          </a:custGeom>
          <a:solidFill>
            <a:srgbClr val="2E549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221480" y="1860803"/>
            <a:ext cx="3209925" cy="3136900"/>
          </a:xfrm>
          <a:custGeom>
            <a:avLst/>
            <a:gdLst/>
            <a:ahLst/>
            <a:cxnLst/>
            <a:rect l="l" t="t" r="r" b="b"/>
            <a:pathLst>
              <a:path w="3209925" h="3136900">
                <a:moveTo>
                  <a:pt x="0" y="1568196"/>
                </a:moveTo>
                <a:lnTo>
                  <a:pt x="735" y="1520249"/>
                </a:lnTo>
                <a:lnTo>
                  <a:pt x="2928" y="1472660"/>
                </a:lnTo>
                <a:lnTo>
                  <a:pt x="6557" y="1425450"/>
                </a:lnTo>
                <a:lnTo>
                  <a:pt x="11602" y="1378640"/>
                </a:lnTo>
                <a:lnTo>
                  <a:pt x="18041" y="1332248"/>
                </a:lnTo>
                <a:lnTo>
                  <a:pt x="25853" y="1286297"/>
                </a:lnTo>
                <a:lnTo>
                  <a:pt x="35018" y="1240807"/>
                </a:lnTo>
                <a:lnTo>
                  <a:pt x="45514" y="1195798"/>
                </a:lnTo>
                <a:lnTo>
                  <a:pt x="57321" y="1151290"/>
                </a:lnTo>
                <a:lnTo>
                  <a:pt x="70417" y="1107304"/>
                </a:lnTo>
                <a:lnTo>
                  <a:pt x="84781" y="1063861"/>
                </a:lnTo>
                <a:lnTo>
                  <a:pt x="100393" y="1020981"/>
                </a:lnTo>
                <a:lnTo>
                  <a:pt x="117232" y="978685"/>
                </a:lnTo>
                <a:lnTo>
                  <a:pt x="135276" y="936993"/>
                </a:lnTo>
                <a:lnTo>
                  <a:pt x="154505" y="895925"/>
                </a:lnTo>
                <a:lnTo>
                  <a:pt x="174897" y="855503"/>
                </a:lnTo>
                <a:lnTo>
                  <a:pt x="196432" y="815746"/>
                </a:lnTo>
                <a:lnTo>
                  <a:pt x="219089" y="776675"/>
                </a:lnTo>
                <a:lnTo>
                  <a:pt x="242846" y="738311"/>
                </a:lnTo>
                <a:lnTo>
                  <a:pt x="267683" y="700674"/>
                </a:lnTo>
                <a:lnTo>
                  <a:pt x="293578" y="663784"/>
                </a:lnTo>
                <a:lnTo>
                  <a:pt x="320512" y="627663"/>
                </a:lnTo>
                <a:lnTo>
                  <a:pt x="348462" y="592330"/>
                </a:lnTo>
                <a:lnTo>
                  <a:pt x="377408" y="557806"/>
                </a:lnTo>
                <a:lnTo>
                  <a:pt x="407329" y="524112"/>
                </a:lnTo>
                <a:lnTo>
                  <a:pt x="438203" y="491268"/>
                </a:lnTo>
                <a:lnTo>
                  <a:pt x="470011" y="459295"/>
                </a:lnTo>
                <a:lnTo>
                  <a:pt x="502730" y="428213"/>
                </a:lnTo>
                <a:lnTo>
                  <a:pt x="536340" y="398042"/>
                </a:lnTo>
                <a:lnTo>
                  <a:pt x="570820" y="368803"/>
                </a:lnTo>
                <a:lnTo>
                  <a:pt x="606149" y="340517"/>
                </a:lnTo>
                <a:lnTo>
                  <a:pt x="642306" y="313204"/>
                </a:lnTo>
                <a:lnTo>
                  <a:pt x="679270" y="286885"/>
                </a:lnTo>
                <a:lnTo>
                  <a:pt x="717020" y="261580"/>
                </a:lnTo>
                <a:lnTo>
                  <a:pt x="755535" y="237309"/>
                </a:lnTo>
                <a:lnTo>
                  <a:pt x="794794" y="214093"/>
                </a:lnTo>
                <a:lnTo>
                  <a:pt x="834776" y="191953"/>
                </a:lnTo>
                <a:lnTo>
                  <a:pt x="875460" y="170909"/>
                </a:lnTo>
                <a:lnTo>
                  <a:pt x="916825" y="150982"/>
                </a:lnTo>
                <a:lnTo>
                  <a:pt x="958850" y="132192"/>
                </a:lnTo>
                <a:lnTo>
                  <a:pt x="1001515" y="114559"/>
                </a:lnTo>
                <a:lnTo>
                  <a:pt x="1044798" y="98104"/>
                </a:lnTo>
                <a:lnTo>
                  <a:pt x="1088678" y="82848"/>
                </a:lnTo>
                <a:lnTo>
                  <a:pt x="1133134" y="68811"/>
                </a:lnTo>
                <a:lnTo>
                  <a:pt x="1178145" y="56014"/>
                </a:lnTo>
                <a:lnTo>
                  <a:pt x="1223691" y="44476"/>
                </a:lnTo>
                <a:lnTo>
                  <a:pt x="1269749" y="34219"/>
                </a:lnTo>
                <a:lnTo>
                  <a:pt x="1316301" y="25264"/>
                </a:lnTo>
                <a:lnTo>
                  <a:pt x="1363323" y="17629"/>
                </a:lnTo>
                <a:lnTo>
                  <a:pt x="1410796" y="11337"/>
                </a:lnTo>
                <a:lnTo>
                  <a:pt x="1458698" y="6408"/>
                </a:lnTo>
                <a:lnTo>
                  <a:pt x="1507009" y="2861"/>
                </a:lnTo>
                <a:lnTo>
                  <a:pt x="1555707" y="718"/>
                </a:lnTo>
                <a:lnTo>
                  <a:pt x="1604772" y="0"/>
                </a:lnTo>
                <a:lnTo>
                  <a:pt x="1653836" y="718"/>
                </a:lnTo>
                <a:lnTo>
                  <a:pt x="1702534" y="2861"/>
                </a:lnTo>
                <a:lnTo>
                  <a:pt x="1750845" y="6408"/>
                </a:lnTo>
                <a:lnTo>
                  <a:pt x="1798747" y="11337"/>
                </a:lnTo>
                <a:lnTo>
                  <a:pt x="1846220" y="17629"/>
                </a:lnTo>
                <a:lnTo>
                  <a:pt x="1893242" y="25264"/>
                </a:lnTo>
                <a:lnTo>
                  <a:pt x="1939794" y="34219"/>
                </a:lnTo>
                <a:lnTo>
                  <a:pt x="1985852" y="44476"/>
                </a:lnTo>
                <a:lnTo>
                  <a:pt x="2031398" y="56014"/>
                </a:lnTo>
                <a:lnTo>
                  <a:pt x="2076409" y="68811"/>
                </a:lnTo>
                <a:lnTo>
                  <a:pt x="2120865" y="82848"/>
                </a:lnTo>
                <a:lnTo>
                  <a:pt x="2164745" y="98104"/>
                </a:lnTo>
                <a:lnTo>
                  <a:pt x="2208028" y="114559"/>
                </a:lnTo>
                <a:lnTo>
                  <a:pt x="2250693" y="132192"/>
                </a:lnTo>
                <a:lnTo>
                  <a:pt x="2292718" y="150982"/>
                </a:lnTo>
                <a:lnTo>
                  <a:pt x="2334083" y="170909"/>
                </a:lnTo>
                <a:lnTo>
                  <a:pt x="2374767" y="191953"/>
                </a:lnTo>
                <a:lnTo>
                  <a:pt x="2414749" y="214093"/>
                </a:lnTo>
                <a:lnTo>
                  <a:pt x="2454008" y="237309"/>
                </a:lnTo>
                <a:lnTo>
                  <a:pt x="2492523" y="261580"/>
                </a:lnTo>
                <a:lnTo>
                  <a:pt x="2530273" y="286885"/>
                </a:lnTo>
                <a:lnTo>
                  <a:pt x="2567237" y="313204"/>
                </a:lnTo>
                <a:lnTo>
                  <a:pt x="2603394" y="340517"/>
                </a:lnTo>
                <a:lnTo>
                  <a:pt x="2638723" y="368803"/>
                </a:lnTo>
                <a:lnTo>
                  <a:pt x="2673203" y="398042"/>
                </a:lnTo>
                <a:lnTo>
                  <a:pt x="2706813" y="428213"/>
                </a:lnTo>
                <a:lnTo>
                  <a:pt x="2739532" y="459295"/>
                </a:lnTo>
                <a:lnTo>
                  <a:pt x="2771340" y="491268"/>
                </a:lnTo>
                <a:lnTo>
                  <a:pt x="2802214" y="524112"/>
                </a:lnTo>
                <a:lnTo>
                  <a:pt x="2832135" y="557806"/>
                </a:lnTo>
                <a:lnTo>
                  <a:pt x="2861081" y="592330"/>
                </a:lnTo>
                <a:lnTo>
                  <a:pt x="2889031" y="627663"/>
                </a:lnTo>
                <a:lnTo>
                  <a:pt x="2915965" y="663784"/>
                </a:lnTo>
                <a:lnTo>
                  <a:pt x="2941860" y="700674"/>
                </a:lnTo>
                <a:lnTo>
                  <a:pt x="2966697" y="738311"/>
                </a:lnTo>
                <a:lnTo>
                  <a:pt x="2990454" y="776675"/>
                </a:lnTo>
                <a:lnTo>
                  <a:pt x="3013111" y="815746"/>
                </a:lnTo>
                <a:lnTo>
                  <a:pt x="3034646" y="855503"/>
                </a:lnTo>
                <a:lnTo>
                  <a:pt x="3055038" y="895925"/>
                </a:lnTo>
                <a:lnTo>
                  <a:pt x="3074267" y="936993"/>
                </a:lnTo>
                <a:lnTo>
                  <a:pt x="3092311" y="978685"/>
                </a:lnTo>
                <a:lnTo>
                  <a:pt x="3109150" y="1020981"/>
                </a:lnTo>
                <a:lnTo>
                  <a:pt x="3124762" y="1063861"/>
                </a:lnTo>
                <a:lnTo>
                  <a:pt x="3139126" y="1107304"/>
                </a:lnTo>
                <a:lnTo>
                  <a:pt x="3152222" y="1151290"/>
                </a:lnTo>
                <a:lnTo>
                  <a:pt x="3164029" y="1195798"/>
                </a:lnTo>
                <a:lnTo>
                  <a:pt x="3174525" y="1240807"/>
                </a:lnTo>
                <a:lnTo>
                  <a:pt x="3183690" y="1286297"/>
                </a:lnTo>
                <a:lnTo>
                  <a:pt x="3191502" y="1332248"/>
                </a:lnTo>
                <a:lnTo>
                  <a:pt x="3197941" y="1378640"/>
                </a:lnTo>
                <a:lnTo>
                  <a:pt x="3202986" y="1425450"/>
                </a:lnTo>
                <a:lnTo>
                  <a:pt x="3206615" y="1472660"/>
                </a:lnTo>
                <a:lnTo>
                  <a:pt x="3208808" y="1520249"/>
                </a:lnTo>
                <a:lnTo>
                  <a:pt x="3209544" y="1568196"/>
                </a:lnTo>
                <a:lnTo>
                  <a:pt x="3208808" y="1616142"/>
                </a:lnTo>
                <a:lnTo>
                  <a:pt x="3206615" y="1663731"/>
                </a:lnTo>
                <a:lnTo>
                  <a:pt x="3202986" y="1710941"/>
                </a:lnTo>
                <a:lnTo>
                  <a:pt x="3197941" y="1757751"/>
                </a:lnTo>
                <a:lnTo>
                  <a:pt x="3191502" y="1804143"/>
                </a:lnTo>
                <a:lnTo>
                  <a:pt x="3183690" y="1850094"/>
                </a:lnTo>
                <a:lnTo>
                  <a:pt x="3174525" y="1895584"/>
                </a:lnTo>
                <a:lnTo>
                  <a:pt x="3164029" y="1940593"/>
                </a:lnTo>
                <a:lnTo>
                  <a:pt x="3152222" y="1985101"/>
                </a:lnTo>
                <a:lnTo>
                  <a:pt x="3139126" y="2029087"/>
                </a:lnTo>
                <a:lnTo>
                  <a:pt x="3124762" y="2072530"/>
                </a:lnTo>
                <a:lnTo>
                  <a:pt x="3109150" y="2115410"/>
                </a:lnTo>
                <a:lnTo>
                  <a:pt x="3092311" y="2157706"/>
                </a:lnTo>
                <a:lnTo>
                  <a:pt x="3074267" y="2199398"/>
                </a:lnTo>
                <a:lnTo>
                  <a:pt x="3055038" y="2240466"/>
                </a:lnTo>
                <a:lnTo>
                  <a:pt x="3034646" y="2280888"/>
                </a:lnTo>
                <a:lnTo>
                  <a:pt x="3013111" y="2320645"/>
                </a:lnTo>
                <a:lnTo>
                  <a:pt x="2990454" y="2359716"/>
                </a:lnTo>
                <a:lnTo>
                  <a:pt x="2966697" y="2398080"/>
                </a:lnTo>
                <a:lnTo>
                  <a:pt x="2941860" y="2435717"/>
                </a:lnTo>
                <a:lnTo>
                  <a:pt x="2915965" y="2472607"/>
                </a:lnTo>
                <a:lnTo>
                  <a:pt x="2889031" y="2508728"/>
                </a:lnTo>
                <a:lnTo>
                  <a:pt x="2861081" y="2544061"/>
                </a:lnTo>
                <a:lnTo>
                  <a:pt x="2832135" y="2578585"/>
                </a:lnTo>
                <a:lnTo>
                  <a:pt x="2802214" y="2612279"/>
                </a:lnTo>
                <a:lnTo>
                  <a:pt x="2771340" y="2645123"/>
                </a:lnTo>
                <a:lnTo>
                  <a:pt x="2739532" y="2677096"/>
                </a:lnTo>
                <a:lnTo>
                  <a:pt x="2706813" y="2708178"/>
                </a:lnTo>
                <a:lnTo>
                  <a:pt x="2673203" y="2738349"/>
                </a:lnTo>
                <a:lnTo>
                  <a:pt x="2638723" y="2767588"/>
                </a:lnTo>
                <a:lnTo>
                  <a:pt x="2603394" y="2795874"/>
                </a:lnTo>
                <a:lnTo>
                  <a:pt x="2567237" y="2823187"/>
                </a:lnTo>
                <a:lnTo>
                  <a:pt x="2530273" y="2849506"/>
                </a:lnTo>
                <a:lnTo>
                  <a:pt x="2492523" y="2874811"/>
                </a:lnTo>
                <a:lnTo>
                  <a:pt x="2454008" y="2899082"/>
                </a:lnTo>
                <a:lnTo>
                  <a:pt x="2414749" y="2922298"/>
                </a:lnTo>
                <a:lnTo>
                  <a:pt x="2374767" y="2944438"/>
                </a:lnTo>
                <a:lnTo>
                  <a:pt x="2334083" y="2965482"/>
                </a:lnTo>
                <a:lnTo>
                  <a:pt x="2292718" y="2985409"/>
                </a:lnTo>
                <a:lnTo>
                  <a:pt x="2250693" y="3004199"/>
                </a:lnTo>
                <a:lnTo>
                  <a:pt x="2208028" y="3021832"/>
                </a:lnTo>
                <a:lnTo>
                  <a:pt x="2164745" y="3038287"/>
                </a:lnTo>
                <a:lnTo>
                  <a:pt x="2120865" y="3053543"/>
                </a:lnTo>
                <a:lnTo>
                  <a:pt x="2076409" y="3067580"/>
                </a:lnTo>
                <a:lnTo>
                  <a:pt x="2031398" y="3080377"/>
                </a:lnTo>
                <a:lnTo>
                  <a:pt x="1985852" y="3091915"/>
                </a:lnTo>
                <a:lnTo>
                  <a:pt x="1939794" y="3102172"/>
                </a:lnTo>
                <a:lnTo>
                  <a:pt x="1893242" y="3111127"/>
                </a:lnTo>
                <a:lnTo>
                  <a:pt x="1846220" y="3118762"/>
                </a:lnTo>
                <a:lnTo>
                  <a:pt x="1798747" y="3125054"/>
                </a:lnTo>
                <a:lnTo>
                  <a:pt x="1750845" y="3129983"/>
                </a:lnTo>
                <a:lnTo>
                  <a:pt x="1702534" y="3133530"/>
                </a:lnTo>
                <a:lnTo>
                  <a:pt x="1653836" y="3135673"/>
                </a:lnTo>
                <a:lnTo>
                  <a:pt x="1604772" y="3136392"/>
                </a:lnTo>
                <a:lnTo>
                  <a:pt x="1555707" y="3135673"/>
                </a:lnTo>
                <a:lnTo>
                  <a:pt x="1507009" y="3133530"/>
                </a:lnTo>
                <a:lnTo>
                  <a:pt x="1458698" y="3129983"/>
                </a:lnTo>
                <a:lnTo>
                  <a:pt x="1410796" y="3125054"/>
                </a:lnTo>
                <a:lnTo>
                  <a:pt x="1363323" y="3118762"/>
                </a:lnTo>
                <a:lnTo>
                  <a:pt x="1316301" y="3111127"/>
                </a:lnTo>
                <a:lnTo>
                  <a:pt x="1269749" y="3102172"/>
                </a:lnTo>
                <a:lnTo>
                  <a:pt x="1223691" y="3091915"/>
                </a:lnTo>
                <a:lnTo>
                  <a:pt x="1178145" y="3080377"/>
                </a:lnTo>
                <a:lnTo>
                  <a:pt x="1133134" y="3067580"/>
                </a:lnTo>
                <a:lnTo>
                  <a:pt x="1088678" y="3053543"/>
                </a:lnTo>
                <a:lnTo>
                  <a:pt x="1044798" y="3038287"/>
                </a:lnTo>
                <a:lnTo>
                  <a:pt x="1001515" y="3021832"/>
                </a:lnTo>
                <a:lnTo>
                  <a:pt x="958850" y="3004199"/>
                </a:lnTo>
                <a:lnTo>
                  <a:pt x="916825" y="2985409"/>
                </a:lnTo>
                <a:lnTo>
                  <a:pt x="875460" y="2965482"/>
                </a:lnTo>
                <a:lnTo>
                  <a:pt x="834776" y="2944438"/>
                </a:lnTo>
                <a:lnTo>
                  <a:pt x="794794" y="2922298"/>
                </a:lnTo>
                <a:lnTo>
                  <a:pt x="755535" y="2899082"/>
                </a:lnTo>
                <a:lnTo>
                  <a:pt x="717020" y="2874811"/>
                </a:lnTo>
                <a:lnTo>
                  <a:pt x="679270" y="2849506"/>
                </a:lnTo>
                <a:lnTo>
                  <a:pt x="642306" y="2823187"/>
                </a:lnTo>
                <a:lnTo>
                  <a:pt x="606149" y="2795874"/>
                </a:lnTo>
                <a:lnTo>
                  <a:pt x="570820" y="2767588"/>
                </a:lnTo>
                <a:lnTo>
                  <a:pt x="536340" y="2738349"/>
                </a:lnTo>
                <a:lnTo>
                  <a:pt x="502730" y="2708178"/>
                </a:lnTo>
                <a:lnTo>
                  <a:pt x="470011" y="2677096"/>
                </a:lnTo>
                <a:lnTo>
                  <a:pt x="438203" y="2645123"/>
                </a:lnTo>
                <a:lnTo>
                  <a:pt x="407329" y="2612279"/>
                </a:lnTo>
                <a:lnTo>
                  <a:pt x="377408" y="2578585"/>
                </a:lnTo>
                <a:lnTo>
                  <a:pt x="348462" y="2544061"/>
                </a:lnTo>
                <a:lnTo>
                  <a:pt x="320512" y="2508728"/>
                </a:lnTo>
                <a:lnTo>
                  <a:pt x="293578" y="2472607"/>
                </a:lnTo>
                <a:lnTo>
                  <a:pt x="267683" y="2435717"/>
                </a:lnTo>
                <a:lnTo>
                  <a:pt x="242846" y="2398080"/>
                </a:lnTo>
                <a:lnTo>
                  <a:pt x="219089" y="2359716"/>
                </a:lnTo>
                <a:lnTo>
                  <a:pt x="196432" y="2320645"/>
                </a:lnTo>
                <a:lnTo>
                  <a:pt x="174897" y="2280888"/>
                </a:lnTo>
                <a:lnTo>
                  <a:pt x="154505" y="2240466"/>
                </a:lnTo>
                <a:lnTo>
                  <a:pt x="135276" y="2199398"/>
                </a:lnTo>
                <a:lnTo>
                  <a:pt x="117232" y="2157706"/>
                </a:lnTo>
                <a:lnTo>
                  <a:pt x="100393" y="2115410"/>
                </a:lnTo>
                <a:lnTo>
                  <a:pt x="84781" y="2072530"/>
                </a:lnTo>
                <a:lnTo>
                  <a:pt x="70417" y="2029087"/>
                </a:lnTo>
                <a:lnTo>
                  <a:pt x="57321" y="1985101"/>
                </a:lnTo>
                <a:lnTo>
                  <a:pt x="45514" y="1940593"/>
                </a:lnTo>
                <a:lnTo>
                  <a:pt x="35018" y="1895584"/>
                </a:lnTo>
                <a:lnTo>
                  <a:pt x="25853" y="1850094"/>
                </a:lnTo>
                <a:lnTo>
                  <a:pt x="18041" y="1804143"/>
                </a:lnTo>
                <a:lnTo>
                  <a:pt x="11602" y="1757751"/>
                </a:lnTo>
                <a:lnTo>
                  <a:pt x="6557" y="1710941"/>
                </a:lnTo>
                <a:lnTo>
                  <a:pt x="2928" y="1663731"/>
                </a:lnTo>
                <a:lnTo>
                  <a:pt x="735" y="1616142"/>
                </a:lnTo>
                <a:lnTo>
                  <a:pt x="0" y="1568196"/>
                </a:lnTo>
                <a:close/>
              </a:path>
            </a:pathLst>
          </a:custGeom>
          <a:ln w="12700">
            <a:solidFill>
              <a:srgbClr val="2E549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rgbClr val="001F5F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4/24/2025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4/24/2025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</p:spPr>
        <p:txBody>
          <a:bodyPr lIns="91440">
            <a:noAutofit/>
          </a:bodyPr>
          <a:lstStyle>
            <a:lvl1pPr algn="ctr">
              <a:defRPr/>
            </a:lvl1pPr>
          </a:lstStyle>
          <a:p>
            <a:r>
              <a:rPr lang="en-US" baseline="0" smtClean="0"/>
              <a:t>Click icon to add picture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747689" y="6465383"/>
            <a:ext cx="431425" cy="184666"/>
          </a:xfrm>
          <a:prstGeom prst="rect">
            <a:avLst/>
          </a:prstGeom>
        </p:spPr>
        <p:txBody>
          <a:bodyPr/>
          <a:lstStyle/>
          <a:p>
            <a:fld id="{5AE1514C-5E56-4738-A1FF-4B1CFD2A3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6652" y="2567615"/>
            <a:ext cx="8804365" cy="1015663"/>
          </a:xfrm>
          <a:prstGeom prst="rect">
            <a:avLst/>
          </a:prstGeom>
        </p:spPr>
        <p:txBody>
          <a:bodyPr/>
          <a:lstStyle>
            <a:lvl1pPr algn="l">
              <a:defRPr lang="en-US" sz="6600" b="1" i="0" kern="1200" spc="75" dirty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581151" y="3971108"/>
            <a:ext cx="9461500" cy="553998"/>
          </a:xfrm>
        </p:spPr>
        <p:txBody>
          <a:bodyPr/>
          <a:lstStyle>
            <a:lvl1pPr algn="l">
              <a:defRPr lang="en-US" sz="3600" b="1" i="0" kern="1200" spc="225" dirty="0" smtClean="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FFFFFF"/>
                    </a:gs>
                  </a:gsLst>
                  <a:lin ang="5400000" scaled="1"/>
                </a:gradFill>
                <a:latin typeface="+mn-lt"/>
                <a:ea typeface="+mn-ea"/>
                <a:cs typeface="Segoe UI Semilight" panose="020B0402040204020203" pitchFamily="34" charset="0"/>
              </a:defRPr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dirty="0"/>
              <a:t>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16317835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450C3-E351-4C3D-BA7C-1C89B4E20DBA}" type="datetime1">
              <a:rPr lang="bg-BG" smtClean="0"/>
              <a:t>24.4.2025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84147-E5E1-44CF-9895-0A14DE3B943B}" type="slidenum">
              <a:rPr lang="bg-BG" smtClean="0"/>
              <a:t>‹#›</a:t>
            </a:fld>
            <a:endParaRPr lang="bg-BG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9393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B7EC3-1A14-442C-8F95-5110D1F87276}" type="datetime1">
              <a:rPr lang="bg-BG" smtClean="0"/>
              <a:t>24.4.2025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84147-E5E1-44CF-9895-0A14DE3B943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83818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243A3-99E7-4221-BAB5-1CF6D7E70612}" type="datetime1">
              <a:rPr lang="bg-BG" smtClean="0"/>
              <a:t>24.4.2025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84147-E5E1-44CF-9895-0A14DE3B943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102719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73066" y="209753"/>
            <a:ext cx="3540759" cy="9669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001F5F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13028" y="2415921"/>
            <a:ext cx="11006455" cy="36163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146281" y="6465214"/>
            <a:ext cx="166370" cy="17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85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FE69553-193B-4637-9C91-776E98F57058}" type="datetime1">
              <a:rPr lang="bg-BG" smtClean="0"/>
              <a:t>24.4.2025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9384147-E5E1-44CF-9895-0A14DE3B943B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327664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  <p:sldLayoutId id="2147483684" r:id="rId18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" r="2381"/>
          <a:stretch>
            <a:fillRect/>
          </a:stretch>
        </p:blipFill>
        <p:spPr/>
      </p:pic>
      <p:sp>
        <p:nvSpPr>
          <p:cNvPr id="17" name="Rectangle 16"/>
          <p:cNvSpPr/>
          <p:nvPr/>
        </p:nvSpPr>
        <p:spPr>
          <a:xfrm>
            <a:off x="1524000" y="857250"/>
            <a:ext cx="9144000" cy="51435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en-US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438955" y="302669"/>
            <a:ext cx="6830666" cy="677582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2438955" y="302669"/>
            <a:ext cx="6830666" cy="677582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2438955" y="302669"/>
            <a:ext cx="6830666" cy="6775829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954727" y="3267729"/>
            <a:ext cx="2104357" cy="208746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954727" y="3267729"/>
            <a:ext cx="2104357" cy="208746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954727" y="3267729"/>
            <a:ext cx="2104357" cy="2087463"/>
          </a:xfrm>
          <a:prstGeom prst="ellipse">
            <a:avLst/>
          </a:prstGeom>
          <a:noFill/>
          <a:ln w="19050" cmpd="thinThick">
            <a:solidFill>
              <a:schemeClr val="accent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lang="en-US" sz="1350" dirty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9" name="Title 6"/>
          <p:cNvSpPr txBox="1">
            <a:spLocks/>
          </p:cNvSpPr>
          <p:nvPr/>
        </p:nvSpPr>
        <p:spPr>
          <a:xfrm>
            <a:off x="2783969" y="3317701"/>
            <a:ext cx="4431949" cy="655654"/>
          </a:xfrm>
          <a:prstGeom prst="rect">
            <a:avLst/>
          </a:prstGeom>
        </p:spPr>
        <p:txBody>
          <a:bodyPr vert="horz" lIns="68580" tIns="0" rIns="68580" bIns="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n-ea"/>
                <a:cs typeface="Segoe UI Semilight" panose="020B0402040204020203" pitchFamily="34" charset="0"/>
              </a:defRPr>
            </a:lvl1pPr>
          </a:lstStyle>
          <a:p>
            <a:pPr defTabSz="685800"/>
            <a:endParaRPr lang="en-US" sz="6600" spc="-225" dirty="0">
              <a:gradFill>
                <a:gsLst>
                  <a:gs pos="0">
                    <a:srgbClr val="5B9BD5">
                      <a:lumMod val="5000"/>
                      <a:lumOff val="95000"/>
                    </a:srgbClr>
                  </a:gs>
                  <a:gs pos="100000">
                    <a:prstClr val="black"/>
                  </a:gs>
                </a:gsLst>
                <a:lin ang="5400000" scaled="1"/>
              </a:gradFill>
              <a:latin typeface="Calibri" panose="020F0502020204030204"/>
            </a:endParaRPr>
          </a:p>
        </p:txBody>
      </p:sp>
      <p:sp>
        <p:nvSpPr>
          <p:cNvPr id="19" name="Freeform: Shape 18"/>
          <p:cNvSpPr/>
          <p:nvPr/>
        </p:nvSpPr>
        <p:spPr>
          <a:xfrm>
            <a:off x="6823902" y="4128411"/>
            <a:ext cx="366096" cy="366096"/>
          </a:xfrm>
          <a:custGeom>
            <a:avLst/>
            <a:gdLst>
              <a:gd name="connsiteX0" fmla="*/ 244064 w 488128"/>
              <a:gd name="connsiteY0" fmla="*/ 0 h 488128"/>
              <a:gd name="connsiteX1" fmla="*/ 488128 w 488128"/>
              <a:gd name="connsiteY1" fmla="*/ 244064 h 488128"/>
              <a:gd name="connsiteX2" fmla="*/ 244064 w 488128"/>
              <a:gd name="connsiteY2" fmla="*/ 488128 h 488128"/>
              <a:gd name="connsiteX3" fmla="*/ 0 w 488128"/>
              <a:gd name="connsiteY3" fmla="*/ 244064 h 488128"/>
              <a:gd name="connsiteX4" fmla="*/ 244064 w 488128"/>
              <a:gd name="connsiteY4" fmla="*/ 0 h 48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8128" h="488128">
                <a:moveTo>
                  <a:pt x="244064" y="0"/>
                </a:moveTo>
                <a:cubicBezTo>
                  <a:pt x="378857" y="0"/>
                  <a:pt x="488128" y="109271"/>
                  <a:pt x="488128" y="244064"/>
                </a:cubicBezTo>
                <a:cubicBezTo>
                  <a:pt x="488128" y="378857"/>
                  <a:pt x="378857" y="488128"/>
                  <a:pt x="244064" y="488128"/>
                </a:cubicBezTo>
                <a:cubicBezTo>
                  <a:pt x="109271" y="488128"/>
                  <a:pt x="0" y="378857"/>
                  <a:pt x="0" y="244064"/>
                </a:cubicBezTo>
                <a:cubicBezTo>
                  <a:pt x="0" y="109271"/>
                  <a:pt x="109271" y="0"/>
                  <a:pt x="244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685800">
              <a:defRPr/>
            </a:pPr>
            <a:endParaRPr lang="en-US" sz="1350" dirty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20" name="Rectangle 19"/>
          <p:cNvSpPr/>
          <p:nvPr/>
        </p:nvSpPr>
        <p:spPr>
          <a:xfrm flipH="1">
            <a:off x="2783968" y="4276024"/>
            <a:ext cx="7803839" cy="165912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pPr defTabSz="685800">
              <a:spcBef>
                <a:spcPts val="450"/>
              </a:spcBef>
            </a:pPr>
            <a:r>
              <a:rPr lang="bg-BG" b="1" dirty="0">
                <a:solidFill>
                  <a:prstClr val="white"/>
                </a:solidFill>
                <a:latin typeface="Arial Narrow" panose="020B0606020202030204" pitchFamily="34" charset="0"/>
              </a:rPr>
              <a:t>Обучение на </a:t>
            </a:r>
            <a:r>
              <a:rPr lang="bg-BG" b="1" dirty="0" err="1">
                <a:solidFill>
                  <a:prstClr val="white"/>
                </a:solidFill>
                <a:latin typeface="Arial Narrow" panose="020B0606020202030204" pitchFamily="34" charset="0"/>
              </a:rPr>
              <a:t>бенефициери</a:t>
            </a:r>
            <a:r>
              <a:rPr lang="bg-BG" b="1" dirty="0">
                <a:solidFill>
                  <a:prstClr val="white"/>
                </a:solidFill>
                <a:latin typeface="Arial Narrow" panose="020B0606020202030204" pitchFamily="34" charset="0"/>
              </a:rPr>
              <a:t> </a:t>
            </a:r>
            <a:r>
              <a:rPr lang="en-US" b="1" dirty="0">
                <a:solidFill>
                  <a:prstClr val="white"/>
                </a:solidFill>
                <a:latin typeface="Arial Narrow" panose="020B0606020202030204" pitchFamily="34" charset="0"/>
              </a:rPr>
              <a:t>“</a:t>
            </a:r>
            <a:r>
              <a:rPr lang="bg-BG" b="1" dirty="0">
                <a:solidFill>
                  <a:prstClr val="white"/>
                </a:solidFill>
                <a:latin typeface="Arial Narrow" panose="020B0606020202030204" pitchFamily="34" charset="0"/>
              </a:rPr>
              <a:t>Конфликт на интереси, принципи на възлагане на обществени поръчки и национален контрол</a:t>
            </a:r>
            <a:r>
              <a:rPr lang="en-US" b="1" dirty="0">
                <a:solidFill>
                  <a:prstClr val="white"/>
                </a:solidFill>
                <a:latin typeface="Arial Narrow" panose="020B0606020202030204" pitchFamily="34" charset="0"/>
              </a:rPr>
              <a:t>”</a:t>
            </a:r>
            <a:endParaRPr lang="bg-BG" b="1" dirty="0">
              <a:solidFill>
                <a:prstClr val="white"/>
              </a:solidFill>
              <a:latin typeface="Arial Narrow" panose="020B0606020202030204" pitchFamily="34" charset="0"/>
            </a:endParaRPr>
          </a:p>
          <a:p>
            <a:pPr defTabSz="685800"/>
            <a:r>
              <a:rPr lang="bg-BG" b="1" dirty="0">
                <a:solidFill>
                  <a:prstClr val="white"/>
                </a:solidFill>
                <a:latin typeface="Arial Narrow" panose="020B0606020202030204" pitchFamily="34" charset="0"/>
              </a:rPr>
              <a:t>София, 25.04.2025 г. </a:t>
            </a:r>
          </a:p>
          <a:p>
            <a:pPr defTabSz="685800"/>
            <a:r>
              <a:rPr lang="bg-BG" b="1" dirty="0">
                <a:solidFill>
                  <a:prstClr val="white"/>
                </a:solidFill>
                <a:latin typeface="Arial Narrow" panose="020B0606020202030204" pitchFamily="34" charset="0"/>
              </a:rPr>
              <a:t>Дирекция „Управление на териториалното сътрудничество</a:t>
            </a:r>
            <a:r>
              <a:rPr lang="bg-BG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“</a:t>
            </a:r>
          </a:p>
          <a:p>
            <a:pPr defTabSz="685800"/>
            <a:r>
              <a:rPr lang="bg-BG" sz="21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Примери за КИ от Националния контрол</a:t>
            </a:r>
            <a:endParaRPr lang="bg-BG" sz="21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  <a:p>
            <a:pPr defTabSz="685800"/>
            <a:endParaRPr lang="en-US" sz="2100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02" y="1240332"/>
            <a:ext cx="6986093" cy="143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05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"/>
                            </p:stCondLst>
                            <p:childTnLst>
                              <p:par>
                                <p:cTn id="5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6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6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9" grpId="0" animBg="1"/>
      <p:bldP spid="2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0" y="0"/>
            <a:ext cx="8838438" cy="6858000"/>
            <a:chOff x="0" y="0"/>
            <a:chExt cx="8838438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681006" cy="68580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0" y="0"/>
              <a:ext cx="460375" cy="6858000"/>
            </a:xfrm>
            <a:custGeom>
              <a:avLst/>
              <a:gdLst/>
              <a:ahLst/>
              <a:cxnLst/>
              <a:rect l="l" t="t" r="r" b="b"/>
              <a:pathLst>
                <a:path w="460375" h="6858000">
                  <a:moveTo>
                    <a:pt x="460248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460248" y="6858000"/>
                  </a:lnTo>
                  <a:lnTo>
                    <a:pt x="460248" y="0"/>
                  </a:lnTo>
                  <a:close/>
                </a:path>
              </a:pathLst>
            </a:custGeom>
            <a:solidFill>
              <a:srgbClr val="8FAAD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51276" y="1392923"/>
              <a:ext cx="5487162" cy="848118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3410458" y="1540509"/>
            <a:ext cx="5241925" cy="4443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lang="bg-BG" sz="2800" b="1" dirty="0" smtClean="0">
                <a:solidFill>
                  <a:srgbClr val="FFFFFF"/>
                </a:solidFill>
                <a:latin typeface="Calibri"/>
                <a:cs typeface="Calibri"/>
              </a:rPr>
              <a:t>ДИРЕКТНО ВЪЗЛАГАНЕ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952500" y="2519171"/>
            <a:ext cx="10579735" cy="3057525"/>
          </a:xfrm>
          <a:custGeom>
            <a:avLst/>
            <a:gdLst/>
            <a:ahLst/>
            <a:cxnLst/>
            <a:rect l="l" t="t" r="r" b="b"/>
            <a:pathLst>
              <a:path w="10579735" h="3057525">
                <a:moveTo>
                  <a:pt x="10579608" y="1876044"/>
                </a:moveTo>
                <a:lnTo>
                  <a:pt x="10574807" y="1828457"/>
                </a:lnTo>
                <a:lnTo>
                  <a:pt x="10561028" y="1784121"/>
                </a:lnTo>
                <a:lnTo>
                  <a:pt x="10539247" y="1743989"/>
                </a:lnTo>
                <a:lnTo>
                  <a:pt x="10510406" y="1709026"/>
                </a:lnTo>
                <a:lnTo>
                  <a:pt x="10475443" y="1680184"/>
                </a:lnTo>
                <a:lnTo>
                  <a:pt x="10435311" y="1658404"/>
                </a:lnTo>
                <a:lnTo>
                  <a:pt x="10390975" y="1644624"/>
                </a:lnTo>
                <a:lnTo>
                  <a:pt x="10343388" y="1639824"/>
                </a:lnTo>
                <a:lnTo>
                  <a:pt x="236220" y="1639824"/>
                </a:lnTo>
                <a:lnTo>
                  <a:pt x="188607" y="1644624"/>
                </a:lnTo>
                <a:lnTo>
                  <a:pt x="144272" y="1658404"/>
                </a:lnTo>
                <a:lnTo>
                  <a:pt x="104140" y="1680184"/>
                </a:lnTo>
                <a:lnTo>
                  <a:pt x="69189" y="1709026"/>
                </a:lnTo>
                <a:lnTo>
                  <a:pt x="40335" y="1743989"/>
                </a:lnTo>
                <a:lnTo>
                  <a:pt x="18554" y="1784121"/>
                </a:lnTo>
                <a:lnTo>
                  <a:pt x="4787" y="1828457"/>
                </a:lnTo>
                <a:lnTo>
                  <a:pt x="0" y="1876044"/>
                </a:lnTo>
                <a:lnTo>
                  <a:pt x="0" y="2820924"/>
                </a:lnTo>
                <a:lnTo>
                  <a:pt x="4787" y="2868523"/>
                </a:lnTo>
                <a:lnTo>
                  <a:pt x="18554" y="2912859"/>
                </a:lnTo>
                <a:lnTo>
                  <a:pt x="40335" y="2952991"/>
                </a:lnTo>
                <a:lnTo>
                  <a:pt x="69189" y="2987954"/>
                </a:lnTo>
                <a:lnTo>
                  <a:pt x="104140" y="3016796"/>
                </a:lnTo>
                <a:lnTo>
                  <a:pt x="144272" y="3038576"/>
                </a:lnTo>
                <a:lnTo>
                  <a:pt x="188607" y="3052356"/>
                </a:lnTo>
                <a:lnTo>
                  <a:pt x="236220" y="3057144"/>
                </a:lnTo>
                <a:lnTo>
                  <a:pt x="10343388" y="3057144"/>
                </a:lnTo>
                <a:lnTo>
                  <a:pt x="10390975" y="3052356"/>
                </a:lnTo>
                <a:lnTo>
                  <a:pt x="10435311" y="3038576"/>
                </a:lnTo>
                <a:lnTo>
                  <a:pt x="10475443" y="3016796"/>
                </a:lnTo>
                <a:lnTo>
                  <a:pt x="10510406" y="2987954"/>
                </a:lnTo>
                <a:lnTo>
                  <a:pt x="10539247" y="2952991"/>
                </a:lnTo>
                <a:lnTo>
                  <a:pt x="10561028" y="2912859"/>
                </a:lnTo>
                <a:lnTo>
                  <a:pt x="10574807" y="2868523"/>
                </a:lnTo>
                <a:lnTo>
                  <a:pt x="10579608" y="2820924"/>
                </a:lnTo>
                <a:lnTo>
                  <a:pt x="10579608" y="1876044"/>
                </a:lnTo>
                <a:close/>
              </a:path>
              <a:path w="10579735" h="3057525">
                <a:moveTo>
                  <a:pt x="10579608" y="236220"/>
                </a:moveTo>
                <a:lnTo>
                  <a:pt x="10574807" y="188633"/>
                </a:lnTo>
                <a:lnTo>
                  <a:pt x="10561028" y="144297"/>
                </a:lnTo>
                <a:lnTo>
                  <a:pt x="10539247" y="104165"/>
                </a:lnTo>
                <a:lnTo>
                  <a:pt x="10510406" y="69202"/>
                </a:lnTo>
                <a:lnTo>
                  <a:pt x="10475443" y="40360"/>
                </a:lnTo>
                <a:lnTo>
                  <a:pt x="10435311" y="18580"/>
                </a:lnTo>
                <a:lnTo>
                  <a:pt x="10390975" y="4800"/>
                </a:lnTo>
                <a:lnTo>
                  <a:pt x="10343388" y="0"/>
                </a:lnTo>
                <a:lnTo>
                  <a:pt x="236220" y="0"/>
                </a:lnTo>
                <a:lnTo>
                  <a:pt x="188607" y="4800"/>
                </a:lnTo>
                <a:lnTo>
                  <a:pt x="144272" y="18580"/>
                </a:lnTo>
                <a:lnTo>
                  <a:pt x="104140" y="40360"/>
                </a:lnTo>
                <a:lnTo>
                  <a:pt x="69189" y="69202"/>
                </a:lnTo>
                <a:lnTo>
                  <a:pt x="40335" y="104165"/>
                </a:lnTo>
                <a:lnTo>
                  <a:pt x="18554" y="144297"/>
                </a:lnTo>
                <a:lnTo>
                  <a:pt x="4787" y="188633"/>
                </a:lnTo>
                <a:lnTo>
                  <a:pt x="0" y="236220"/>
                </a:lnTo>
                <a:lnTo>
                  <a:pt x="0" y="1181100"/>
                </a:lnTo>
                <a:lnTo>
                  <a:pt x="4787" y="1228699"/>
                </a:lnTo>
                <a:lnTo>
                  <a:pt x="18554" y="1273035"/>
                </a:lnTo>
                <a:lnTo>
                  <a:pt x="40335" y="1313167"/>
                </a:lnTo>
                <a:lnTo>
                  <a:pt x="69189" y="1348130"/>
                </a:lnTo>
                <a:lnTo>
                  <a:pt x="104140" y="1376972"/>
                </a:lnTo>
                <a:lnTo>
                  <a:pt x="144272" y="1398752"/>
                </a:lnTo>
                <a:lnTo>
                  <a:pt x="188607" y="1412532"/>
                </a:lnTo>
                <a:lnTo>
                  <a:pt x="236220" y="1417320"/>
                </a:lnTo>
                <a:lnTo>
                  <a:pt x="10343388" y="1417320"/>
                </a:lnTo>
                <a:lnTo>
                  <a:pt x="10390975" y="1412532"/>
                </a:lnTo>
                <a:lnTo>
                  <a:pt x="10435311" y="1398752"/>
                </a:lnTo>
                <a:lnTo>
                  <a:pt x="10475443" y="1376972"/>
                </a:lnTo>
                <a:lnTo>
                  <a:pt x="10510406" y="1348130"/>
                </a:lnTo>
                <a:lnTo>
                  <a:pt x="10539247" y="1313167"/>
                </a:lnTo>
                <a:lnTo>
                  <a:pt x="10561028" y="1273035"/>
                </a:lnTo>
                <a:lnTo>
                  <a:pt x="10574807" y="1228699"/>
                </a:lnTo>
                <a:lnTo>
                  <a:pt x="10579608" y="1181100"/>
                </a:lnTo>
                <a:lnTo>
                  <a:pt x="10579608" y="236220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01969" y="2593615"/>
            <a:ext cx="10316845" cy="290271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lvl="1"/>
            <a:r>
              <a:rPr lang="bg-BG" sz="2600" dirty="0" smtClean="0">
                <a:solidFill>
                  <a:schemeClr val="bg1"/>
                </a:solidFill>
              </a:rPr>
              <a:t>Директно сключени договори на стойности (под праговете) от </a:t>
            </a:r>
            <a:r>
              <a:rPr lang="bg-BG" sz="2600" b="1" dirty="0" smtClean="0">
                <a:solidFill>
                  <a:schemeClr val="bg1"/>
                </a:solidFill>
              </a:rPr>
              <a:t>възложители</a:t>
            </a:r>
            <a:r>
              <a:rPr lang="bg-BG" sz="2600" dirty="0" smtClean="0">
                <a:solidFill>
                  <a:schemeClr val="bg1"/>
                </a:solidFill>
              </a:rPr>
              <a:t> с роднини, съдружници, с други свързани лица</a:t>
            </a:r>
          </a:p>
          <a:p>
            <a:pPr>
              <a:lnSpc>
                <a:spcPct val="100000"/>
              </a:lnSpc>
            </a:pPr>
            <a:endParaRPr sz="2600" dirty="0">
              <a:solidFill>
                <a:schemeClr val="bg1"/>
              </a:solidFill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35"/>
              </a:spcBef>
            </a:pPr>
            <a:endParaRPr sz="2600" dirty="0">
              <a:solidFill>
                <a:schemeClr val="bg1"/>
              </a:solidFill>
              <a:latin typeface="Calibri"/>
              <a:cs typeface="Calibri"/>
            </a:endParaRPr>
          </a:p>
          <a:p>
            <a:pPr lvl="1"/>
            <a:r>
              <a:rPr lang="bg-BG" sz="2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Директно сключени договори за доставки, услуги и строителство от </a:t>
            </a:r>
            <a:r>
              <a:rPr lang="bg-BG" sz="2600" b="1" dirty="0" err="1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невъзложители</a:t>
            </a:r>
            <a:r>
              <a:rPr lang="bg-BG" sz="26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(по ЗОП)</a:t>
            </a:r>
            <a:r>
              <a:rPr lang="bg-BG" sz="2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bg-BG" sz="2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 роднини, съдружници, с други свързани лица</a:t>
            </a:r>
            <a:endParaRPr lang="bg-BG" sz="26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23786" y="5611937"/>
            <a:ext cx="9168386" cy="641733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1843416" y="5701009"/>
            <a:ext cx="8929126" cy="463587"/>
          </a:xfrm>
          <a:prstGeom prst="rect">
            <a:avLst/>
          </a:prstGeom>
          <a:solidFill>
            <a:srgbClr val="DAE2F3"/>
          </a:solidFill>
          <a:ln w="9525">
            <a:solidFill>
              <a:srgbClr val="FFC000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54"/>
              </a:spcBef>
              <a:tabLst>
                <a:tab pos="377825" algn="l"/>
              </a:tabLst>
            </a:pPr>
            <a:r>
              <a:rPr lang="en-US" sz="2800" b="1" dirty="0" err="1" smtClean="0">
                <a:latin typeface="+mn-lt"/>
              </a:rPr>
              <a:t>чл</a:t>
            </a:r>
            <a:r>
              <a:rPr lang="en-US" sz="2800" b="1" dirty="0" smtClean="0">
                <a:latin typeface="+mn-lt"/>
              </a:rPr>
              <a:t>. 61 </a:t>
            </a:r>
            <a:r>
              <a:rPr lang="en-US" sz="2800" b="1" dirty="0" err="1" smtClean="0">
                <a:latin typeface="+mn-lt"/>
              </a:rPr>
              <a:t>от</a:t>
            </a:r>
            <a:r>
              <a:rPr lang="en-US" sz="2800" b="1" dirty="0" smtClean="0">
                <a:latin typeface="+mn-lt"/>
              </a:rPr>
              <a:t> </a:t>
            </a:r>
            <a:r>
              <a:rPr lang="en-US" sz="2800" b="1" dirty="0" err="1" smtClean="0">
                <a:latin typeface="+mn-lt"/>
              </a:rPr>
              <a:t>Регламент</a:t>
            </a:r>
            <a:r>
              <a:rPr lang="en-US" sz="2800" b="1" dirty="0" smtClean="0">
                <a:latin typeface="+mn-lt"/>
              </a:rPr>
              <a:t> (ЕС, </a:t>
            </a:r>
            <a:r>
              <a:rPr lang="en-US" sz="2800" b="1" dirty="0" err="1" smtClean="0">
                <a:latin typeface="+mn-lt"/>
              </a:rPr>
              <a:t>Евратом</a:t>
            </a:r>
            <a:r>
              <a:rPr lang="en-US" sz="2800" b="1" dirty="0" smtClean="0">
                <a:latin typeface="+mn-lt"/>
              </a:rPr>
              <a:t>) 2024/2509</a:t>
            </a:r>
            <a:endParaRPr sz="2800" dirty="0">
              <a:latin typeface="+mn-lt"/>
              <a:cs typeface="Calibri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50" dirty="0"/>
              <a:t>10</a:t>
            </a:fld>
            <a:endParaRPr spc="-5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04800"/>
            <a:ext cx="3035456" cy="927148"/>
          </a:xfrm>
          <a:prstGeom prst="rect">
            <a:avLst/>
          </a:prstGeom>
        </p:spPr>
      </p:pic>
      <p:sp>
        <p:nvSpPr>
          <p:cNvPr id="17" name="Title 21"/>
          <p:cNvSpPr txBox="1">
            <a:spLocks/>
          </p:cNvSpPr>
          <p:nvPr/>
        </p:nvSpPr>
        <p:spPr>
          <a:xfrm>
            <a:off x="4343400" y="397888"/>
            <a:ext cx="6548772" cy="5960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rgbClr val="001F5F"/>
                </a:solidFill>
                <a:latin typeface="Trebuchet MS"/>
                <a:ea typeface="+mj-ea"/>
                <a:cs typeface="Trebuchet MS"/>
              </a:defRPr>
            </a:lvl1pPr>
          </a:lstStyle>
          <a:p>
            <a:pPr algn="r"/>
            <a:r>
              <a:rPr lang="bg-BG" smtClean="0"/>
              <a:t>КОНФЛИКТ НА ИНТЕРЕСИ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038600" y="-14341"/>
            <a:ext cx="6814110" cy="1483405"/>
          </a:xfrm>
          <a:prstGeom prst="rect">
            <a:avLst/>
          </a:prstGeom>
        </p:spPr>
        <p:txBody>
          <a:bodyPr vert="horz" wrap="square" lIns="0" tIns="24985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bg-BG" spc="-10" dirty="0" smtClean="0"/>
              <a:t>Конфликт на интереси</a:t>
            </a:r>
            <a:br>
              <a:rPr lang="bg-BG" spc="-10" dirty="0" smtClean="0"/>
            </a:br>
            <a:endParaRPr spc="-10" dirty="0"/>
          </a:p>
        </p:txBody>
      </p:sp>
      <p:grpSp>
        <p:nvGrpSpPr>
          <p:cNvPr id="6" name="object 6"/>
          <p:cNvGrpSpPr/>
          <p:nvPr/>
        </p:nvGrpSpPr>
        <p:grpSpPr>
          <a:xfrm>
            <a:off x="0" y="0"/>
            <a:ext cx="11931777" cy="6858000"/>
            <a:chOff x="0" y="0"/>
            <a:chExt cx="11931777" cy="6858000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681006" cy="685800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0" y="0"/>
              <a:ext cx="460375" cy="6858000"/>
            </a:xfrm>
            <a:custGeom>
              <a:avLst/>
              <a:gdLst/>
              <a:ahLst/>
              <a:cxnLst/>
              <a:rect l="l" t="t" r="r" b="b"/>
              <a:pathLst>
                <a:path w="460375" h="6858000">
                  <a:moveTo>
                    <a:pt x="460248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460248" y="6858000"/>
                  </a:lnTo>
                  <a:lnTo>
                    <a:pt x="460248" y="0"/>
                  </a:lnTo>
                  <a:close/>
                </a:path>
              </a:pathLst>
            </a:custGeom>
            <a:solidFill>
              <a:srgbClr val="8FAAD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53212" y="2307334"/>
              <a:ext cx="11378565" cy="4157880"/>
            </a:xfrm>
            <a:custGeom>
              <a:avLst/>
              <a:gdLst/>
              <a:ahLst/>
              <a:cxnLst/>
              <a:rect l="l" t="t" r="r" b="b"/>
              <a:pathLst>
                <a:path w="11378565" h="1193800">
                  <a:moveTo>
                    <a:pt x="11179302" y="0"/>
                  </a:moveTo>
                  <a:lnTo>
                    <a:pt x="198881" y="0"/>
                  </a:lnTo>
                  <a:lnTo>
                    <a:pt x="153279" y="5251"/>
                  </a:lnTo>
                  <a:lnTo>
                    <a:pt x="111417" y="20211"/>
                  </a:lnTo>
                  <a:lnTo>
                    <a:pt x="74490" y="43687"/>
                  </a:lnTo>
                  <a:lnTo>
                    <a:pt x="43691" y="74484"/>
                  </a:lnTo>
                  <a:lnTo>
                    <a:pt x="20214" y="111411"/>
                  </a:lnTo>
                  <a:lnTo>
                    <a:pt x="5252" y="153275"/>
                  </a:lnTo>
                  <a:lnTo>
                    <a:pt x="0" y="198881"/>
                  </a:lnTo>
                  <a:lnTo>
                    <a:pt x="0" y="994410"/>
                  </a:lnTo>
                  <a:lnTo>
                    <a:pt x="5252" y="1040016"/>
                  </a:lnTo>
                  <a:lnTo>
                    <a:pt x="20214" y="1081880"/>
                  </a:lnTo>
                  <a:lnTo>
                    <a:pt x="43691" y="1118807"/>
                  </a:lnTo>
                  <a:lnTo>
                    <a:pt x="74490" y="1149604"/>
                  </a:lnTo>
                  <a:lnTo>
                    <a:pt x="111417" y="1173080"/>
                  </a:lnTo>
                  <a:lnTo>
                    <a:pt x="153279" y="1188040"/>
                  </a:lnTo>
                  <a:lnTo>
                    <a:pt x="198881" y="1193291"/>
                  </a:lnTo>
                  <a:lnTo>
                    <a:pt x="11179302" y="1193291"/>
                  </a:lnTo>
                  <a:lnTo>
                    <a:pt x="11224908" y="1188040"/>
                  </a:lnTo>
                  <a:lnTo>
                    <a:pt x="11266772" y="1173080"/>
                  </a:lnTo>
                  <a:lnTo>
                    <a:pt x="11303699" y="1149604"/>
                  </a:lnTo>
                  <a:lnTo>
                    <a:pt x="11334496" y="1118807"/>
                  </a:lnTo>
                  <a:lnTo>
                    <a:pt x="11357972" y="1081880"/>
                  </a:lnTo>
                  <a:lnTo>
                    <a:pt x="11372932" y="1040016"/>
                  </a:lnTo>
                  <a:lnTo>
                    <a:pt x="11378184" y="994410"/>
                  </a:lnTo>
                  <a:lnTo>
                    <a:pt x="11378184" y="198881"/>
                  </a:lnTo>
                  <a:lnTo>
                    <a:pt x="11372932" y="153275"/>
                  </a:lnTo>
                  <a:lnTo>
                    <a:pt x="11357972" y="111411"/>
                  </a:lnTo>
                  <a:lnTo>
                    <a:pt x="11334496" y="74484"/>
                  </a:lnTo>
                  <a:lnTo>
                    <a:pt x="11303699" y="43687"/>
                  </a:lnTo>
                  <a:lnTo>
                    <a:pt x="11266772" y="20211"/>
                  </a:lnTo>
                  <a:lnTo>
                    <a:pt x="11224908" y="5251"/>
                  </a:lnTo>
                  <a:lnTo>
                    <a:pt x="11179302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body" idx="1"/>
          </p:nvPr>
        </p:nvSpPr>
        <p:spPr>
          <a:xfrm>
            <a:off x="713028" y="2415921"/>
            <a:ext cx="11006455" cy="5228354"/>
          </a:xfrm>
          <a:prstGeom prst="rect">
            <a:avLst/>
          </a:prstGeom>
        </p:spPr>
        <p:txBody>
          <a:bodyPr vert="horz" wrap="square" lIns="0" tIns="72390" rIns="0" bIns="0" rtlCol="0">
            <a:spAutoFit/>
          </a:bodyPr>
          <a:lstStyle/>
          <a:p>
            <a:r>
              <a:rPr lang="bg-BG" sz="2400" b="1" dirty="0" smtClean="0"/>
              <a:t>Етапи на възникване: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b="1" dirty="0" smtClean="0"/>
              <a:t>При </a:t>
            </a:r>
            <a:r>
              <a:rPr lang="bg-BG" sz="2400" b="1" dirty="0"/>
              <a:t>подготовка на проектно предложение</a:t>
            </a:r>
            <a:r>
              <a:rPr lang="en-US" sz="2400" b="1" dirty="0"/>
              <a:t> </a:t>
            </a:r>
            <a:r>
              <a:rPr lang="en-US" sz="2400" dirty="0"/>
              <a:t>– </a:t>
            </a:r>
            <a:r>
              <a:rPr lang="bg-BG" sz="2400" dirty="0"/>
              <a:t>служители, външни консултанти;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b="1" dirty="0"/>
              <a:t>При подготовка на документацията за </a:t>
            </a:r>
            <a:r>
              <a:rPr lang="bg-BG" sz="2400" b="1" dirty="0" smtClean="0"/>
              <a:t>обществена </a:t>
            </a:r>
            <a:r>
              <a:rPr lang="bg-BG" sz="2400" b="1" dirty="0"/>
              <a:t>поръчка </a:t>
            </a:r>
            <a:r>
              <a:rPr lang="bg-BG" sz="2400" dirty="0"/>
              <a:t>– участници в пазарни проучвания, експерти, подготвящи технически спецификации и изисквания към кандидатите;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b="1" dirty="0"/>
              <a:t>При оценката на предложенията на участниците </a:t>
            </a:r>
            <a:r>
              <a:rPr lang="bg-BG" sz="2400" dirty="0"/>
              <a:t>– членове на оценителна комисия;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b="1" dirty="0"/>
              <a:t>При сключване на договора</a:t>
            </a:r>
            <a:r>
              <a:rPr lang="bg-BG" sz="2400" dirty="0"/>
              <a:t>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b="1" dirty="0"/>
              <a:t>При приемане на изпълнението</a:t>
            </a:r>
            <a:r>
              <a:rPr lang="bg-BG" sz="2400" dirty="0"/>
              <a:t>.</a:t>
            </a:r>
            <a:endParaRPr lang="en-US" sz="2400" dirty="0"/>
          </a:p>
          <a:p>
            <a:pPr marL="12700" marR="15875">
              <a:lnSpc>
                <a:spcPts val="3160"/>
              </a:lnSpc>
              <a:spcBef>
                <a:spcPts val="570"/>
              </a:spcBef>
            </a:pPr>
            <a:endParaRPr lang="bg-BG" dirty="0" smtClean="0"/>
          </a:p>
          <a:p>
            <a:pPr marL="12700" marR="15875">
              <a:lnSpc>
                <a:spcPts val="3160"/>
              </a:lnSpc>
              <a:spcBef>
                <a:spcPts val="570"/>
              </a:spcBef>
            </a:pPr>
            <a:endParaRPr lang="bg-BG" sz="2300" dirty="0" smtClean="0">
              <a:solidFill>
                <a:srgbClr val="001F5F"/>
              </a:solidFill>
            </a:endParaRPr>
          </a:p>
          <a:p>
            <a:pPr marL="355600" marR="15875" indent="-342900">
              <a:lnSpc>
                <a:spcPts val="3160"/>
              </a:lnSpc>
              <a:spcBef>
                <a:spcPts val="570"/>
              </a:spcBef>
              <a:buFont typeface="Arial" panose="020B0604020202020204" pitchFamily="34" charset="0"/>
              <a:buChar char="•"/>
            </a:pPr>
            <a:endParaRPr lang="bg-BG" sz="23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13134" y="1321383"/>
            <a:ext cx="7943564" cy="745921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2506472" y="1321384"/>
            <a:ext cx="7180580" cy="4892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bg-BG" sz="3100" b="1" spc="-10" dirty="0" smtClean="0">
                <a:solidFill>
                  <a:srgbClr val="FFFFFF"/>
                </a:solidFill>
                <a:latin typeface="Calibri"/>
                <a:cs typeface="Calibri"/>
              </a:rPr>
              <a:t>ОБЩЕСТВЕНИ ПОРЪЧКИ</a:t>
            </a:r>
            <a:endParaRPr sz="3400" dirty="0">
              <a:latin typeface="Calibri"/>
              <a:cs typeface="Calibri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50" dirty="0"/>
              <a:t>11</a:t>
            </a:fld>
            <a:endParaRPr spc="-5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04800"/>
            <a:ext cx="3035456" cy="927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343400" y="2514600"/>
            <a:ext cx="2929889" cy="185884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34315" algn="ctr">
              <a:lnSpc>
                <a:spcPct val="100000"/>
              </a:lnSpc>
              <a:spcBef>
                <a:spcPts val="95"/>
              </a:spcBef>
            </a:pPr>
            <a:r>
              <a:rPr lang="bg-BG" spc="-10" dirty="0" smtClean="0">
                <a:solidFill>
                  <a:srgbClr val="52CABD"/>
                </a:solidFill>
              </a:rPr>
              <a:t>Конфликт на интереси</a:t>
            </a:r>
            <a:endParaRPr spc="-10" dirty="0">
              <a:solidFill>
                <a:srgbClr val="52CABD"/>
              </a:solidFill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623570" cy="6858000"/>
            <a:chOff x="0" y="0"/>
            <a:chExt cx="62357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623327" cy="68580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0" y="0"/>
              <a:ext cx="428625" cy="6858000"/>
            </a:xfrm>
            <a:custGeom>
              <a:avLst/>
              <a:gdLst/>
              <a:ahLst/>
              <a:cxnLst/>
              <a:rect l="l" t="t" r="r" b="b"/>
              <a:pathLst>
                <a:path w="428625" h="6858000">
                  <a:moveTo>
                    <a:pt x="428243" y="0"/>
                  </a:moveTo>
                  <a:lnTo>
                    <a:pt x="0" y="0"/>
                  </a:lnTo>
                  <a:lnTo>
                    <a:pt x="0" y="6857999"/>
                  </a:lnTo>
                  <a:lnTo>
                    <a:pt x="428244" y="6858000"/>
                  </a:lnTo>
                  <a:lnTo>
                    <a:pt x="428243" y="0"/>
                  </a:lnTo>
                  <a:close/>
                </a:path>
              </a:pathLst>
            </a:custGeom>
            <a:solidFill>
              <a:srgbClr val="8FAAD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50" dirty="0"/>
              <a:t>2</a:t>
            </a:fld>
            <a:endParaRPr spc="-5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04800"/>
            <a:ext cx="3035456" cy="927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4D2F0-2279-8B85-4CB1-8699AE679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5112326"/>
            <a:ext cx="8534400" cy="1288473"/>
          </a:xfrm>
        </p:spPr>
        <p:txBody>
          <a:bodyPr>
            <a:normAutofit fontScale="90000"/>
          </a:bodyPr>
          <a:lstStyle/>
          <a:p>
            <a:r>
              <a:rPr lang="bg-BG" b="1" dirty="0"/>
              <a:t>Определение - </a:t>
            </a:r>
            <a:r>
              <a:rPr lang="en-US" b="1" dirty="0" err="1"/>
              <a:t>чл</a:t>
            </a:r>
            <a:r>
              <a:rPr lang="en-US" b="1" dirty="0"/>
              <a:t>. 61 </a:t>
            </a:r>
            <a:r>
              <a:rPr lang="en-US" b="1" dirty="0" err="1"/>
              <a:t>от</a:t>
            </a:r>
            <a:r>
              <a:rPr lang="en-US" b="1" dirty="0"/>
              <a:t> </a:t>
            </a:r>
            <a:r>
              <a:rPr lang="en-US" b="1" dirty="0" err="1"/>
              <a:t>Регламент</a:t>
            </a:r>
            <a:r>
              <a:rPr lang="en-US" b="1" dirty="0"/>
              <a:t> (ЕС, </a:t>
            </a:r>
            <a:r>
              <a:rPr lang="en-US" b="1" dirty="0" err="1"/>
              <a:t>Евратом</a:t>
            </a:r>
            <a:r>
              <a:rPr lang="en-US" b="1" dirty="0"/>
              <a:t>) 2024/2509</a:t>
            </a:r>
            <a:r>
              <a:rPr lang="en-US" dirty="0"/>
              <a:t/>
            </a:r>
            <a:br>
              <a:rPr lang="en-US" dirty="0"/>
            </a:br>
            <a:endParaRPr lang="bg-BG" sz="24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F6A798-3315-282C-6C44-501414F715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1" y="685800"/>
            <a:ext cx="8858799" cy="4310149"/>
          </a:xfrm>
        </p:spPr>
        <p:txBody>
          <a:bodyPr>
            <a:normAutofit fontScale="85000"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>
                <a:solidFill>
                  <a:schemeClr val="bg1"/>
                </a:solidFill>
              </a:rPr>
              <a:t>„</a:t>
            </a:r>
            <a:r>
              <a:rPr lang="en-US" dirty="0" err="1">
                <a:solidFill>
                  <a:schemeClr val="bg1"/>
                </a:solidFill>
              </a:rPr>
              <a:t>Конфликт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на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интереси</a:t>
            </a:r>
            <a:r>
              <a:rPr lang="en-US" dirty="0">
                <a:solidFill>
                  <a:schemeClr val="bg1"/>
                </a:solidFill>
              </a:rPr>
              <a:t>“ </a:t>
            </a:r>
            <a:r>
              <a:rPr lang="en-US" dirty="0" err="1">
                <a:solidFill>
                  <a:schemeClr val="bg1"/>
                </a:solidFill>
              </a:rPr>
              <a:t>съществува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когато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безпристрастното</a:t>
            </a:r>
            <a:r>
              <a:rPr lang="en-US" dirty="0">
                <a:solidFill>
                  <a:schemeClr val="bg1"/>
                </a:solidFill>
              </a:rPr>
              <a:t> и </a:t>
            </a:r>
            <a:r>
              <a:rPr lang="en-US" dirty="0" err="1">
                <a:solidFill>
                  <a:schemeClr val="bg1"/>
                </a:solidFill>
              </a:rPr>
              <a:t>обективно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упражняване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на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функциите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на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финансов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участник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или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друго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лице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посочено</a:t>
            </a:r>
            <a:r>
              <a:rPr lang="en-US" dirty="0">
                <a:solidFill>
                  <a:schemeClr val="bg1"/>
                </a:solidFill>
              </a:rPr>
              <a:t> в </a:t>
            </a:r>
            <a:r>
              <a:rPr lang="en-US" dirty="0" err="1">
                <a:solidFill>
                  <a:schemeClr val="bg1"/>
                </a:solidFill>
              </a:rPr>
              <a:t>параграф</a:t>
            </a:r>
            <a:r>
              <a:rPr lang="en-US" dirty="0">
                <a:solidFill>
                  <a:schemeClr val="bg1"/>
                </a:solidFill>
              </a:rPr>
              <a:t> 1, е </a:t>
            </a:r>
            <a:r>
              <a:rPr lang="en-US" dirty="0" err="1">
                <a:solidFill>
                  <a:schemeClr val="bg1"/>
                </a:solidFill>
              </a:rPr>
              <a:t>опорочено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по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причини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свързани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със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семейния</a:t>
            </a:r>
            <a:r>
              <a:rPr lang="en-US" dirty="0">
                <a:solidFill>
                  <a:schemeClr val="bg1"/>
                </a:solidFill>
              </a:rPr>
              <a:t> и </a:t>
            </a:r>
            <a:r>
              <a:rPr lang="en-US" dirty="0" err="1">
                <a:solidFill>
                  <a:schemeClr val="bg1"/>
                </a:solidFill>
              </a:rPr>
              <a:t>емоционалния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живот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политическа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или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национална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принадлежност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икономически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интерес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или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всякакъв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друг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пряк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или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косвен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личен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интерес</a:t>
            </a:r>
            <a:r>
              <a:rPr lang="en-US" dirty="0">
                <a:solidFill>
                  <a:schemeClr val="bg1"/>
                </a:solidFill>
              </a:rPr>
              <a:t> /</a:t>
            </a:r>
            <a:r>
              <a:rPr lang="en-US" dirty="0" err="1">
                <a:solidFill>
                  <a:schemeClr val="bg1"/>
                </a:solidFill>
              </a:rPr>
              <a:t>пара</a:t>
            </a:r>
            <a:r>
              <a:rPr lang="en-US" dirty="0">
                <a:solidFill>
                  <a:schemeClr val="bg1"/>
                </a:solidFill>
              </a:rPr>
              <a:t>. 3/</a:t>
            </a:r>
          </a:p>
          <a:p>
            <a:r>
              <a:rPr lang="en-US" dirty="0" err="1">
                <a:solidFill>
                  <a:schemeClr val="bg1"/>
                </a:solidFill>
              </a:rPr>
              <a:t>Финансовите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участници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по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смисъла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на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глава</a:t>
            </a:r>
            <a:r>
              <a:rPr lang="en-US" dirty="0">
                <a:solidFill>
                  <a:schemeClr val="bg1"/>
                </a:solidFill>
              </a:rPr>
              <a:t> 4 </a:t>
            </a:r>
            <a:r>
              <a:rPr lang="en-US" dirty="0" err="1">
                <a:solidFill>
                  <a:schemeClr val="bg1"/>
                </a:solidFill>
              </a:rPr>
              <a:t>от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настоящия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дял</a:t>
            </a:r>
            <a:r>
              <a:rPr lang="en-US" dirty="0">
                <a:solidFill>
                  <a:schemeClr val="bg1"/>
                </a:solidFill>
              </a:rPr>
              <a:t> и </a:t>
            </a:r>
            <a:r>
              <a:rPr lang="en-US" dirty="0" err="1">
                <a:solidFill>
                  <a:schemeClr val="bg1"/>
                </a:solidFill>
              </a:rPr>
              <a:t>другите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лица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включително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националните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органи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на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всяко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равнище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участващи</a:t>
            </a:r>
            <a:r>
              <a:rPr lang="en-US" dirty="0">
                <a:solidFill>
                  <a:schemeClr val="bg1"/>
                </a:solidFill>
              </a:rPr>
              <a:t> в </a:t>
            </a:r>
            <a:r>
              <a:rPr lang="en-US" dirty="0" err="1">
                <a:solidFill>
                  <a:schemeClr val="bg1"/>
                </a:solidFill>
              </a:rPr>
              <a:t>изпълнението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на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бюджета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при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условията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на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пряко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непряко</a:t>
            </a:r>
            <a:r>
              <a:rPr lang="en-US" dirty="0">
                <a:solidFill>
                  <a:schemeClr val="bg1"/>
                </a:solidFill>
              </a:rPr>
              <a:t> и </a:t>
            </a:r>
            <a:r>
              <a:rPr lang="en-US" dirty="0" err="1">
                <a:solidFill>
                  <a:schemeClr val="bg1"/>
                </a:solidFill>
              </a:rPr>
              <a:t>споделено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управление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включително</a:t>
            </a:r>
            <a:r>
              <a:rPr lang="en-US" dirty="0">
                <a:solidFill>
                  <a:schemeClr val="bg1"/>
                </a:solidFill>
              </a:rPr>
              <a:t> в </a:t>
            </a:r>
            <a:r>
              <a:rPr lang="en-US" dirty="0" err="1">
                <a:solidFill>
                  <a:schemeClr val="bg1"/>
                </a:solidFill>
              </a:rPr>
              <a:t>подготвителните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действия</a:t>
            </a:r>
            <a:r>
              <a:rPr lang="en-US" dirty="0">
                <a:solidFill>
                  <a:schemeClr val="bg1"/>
                </a:solidFill>
              </a:rPr>
              <a:t>, в </a:t>
            </a:r>
            <a:r>
              <a:rPr lang="en-US" dirty="0" err="1">
                <a:solidFill>
                  <a:schemeClr val="bg1"/>
                </a:solidFill>
              </a:rPr>
              <a:t>одита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или</a:t>
            </a:r>
            <a:r>
              <a:rPr lang="en-US" dirty="0">
                <a:solidFill>
                  <a:schemeClr val="bg1"/>
                </a:solidFill>
              </a:rPr>
              <a:t> в </a:t>
            </a:r>
            <a:r>
              <a:rPr lang="en-US" dirty="0" err="1">
                <a:solidFill>
                  <a:schemeClr val="bg1"/>
                </a:solidFill>
              </a:rPr>
              <a:t>контрола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не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предприемат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никакви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действия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които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могат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да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поставят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собствените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им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интереси</a:t>
            </a:r>
            <a:r>
              <a:rPr lang="en-US" dirty="0">
                <a:solidFill>
                  <a:schemeClr val="bg1"/>
                </a:solidFill>
              </a:rPr>
              <a:t> в </a:t>
            </a:r>
            <a:r>
              <a:rPr lang="en-US" dirty="0" err="1">
                <a:solidFill>
                  <a:schemeClr val="bg1"/>
                </a:solidFill>
              </a:rPr>
              <a:t>конфликт</a:t>
            </a:r>
            <a:r>
              <a:rPr lang="en-US" dirty="0">
                <a:solidFill>
                  <a:schemeClr val="bg1"/>
                </a:solidFill>
              </a:rPr>
              <a:t> с </a:t>
            </a:r>
            <a:r>
              <a:rPr lang="en-US" dirty="0" err="1">
                <a:solidFill>
                  <a:schemeClr val="bg1"/>
                </a:solidFill>
              </a:rPr>
              <a:t>тези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на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Съюза</a:t>
            </a:r>
            <a:r>
              <a:rPr lang="en-US" dirty="0">
                <a:solidFill>
                  <a:schemeClr val="bg1"/>
                </a:solidFill>
              </a:rPr>
              <a:t>. /</a:t>
            </a:r>
            <a:r>
              <a:rPr lang="en-US" dirty="0" err="1">
                <a:solidFill>
                  <a:schemeClr val="bg1"/>
                </a:solidFill>
              </a:rPr>
              <a:t>пара</a:t>
            </a:r>
            <a:r>
              <a:rPr lang="en-US" dirty="0">
                <a:solidFill>
                  <a:schemeClr val="bg1"/>
                </a:solidFill>
              </a:rPr>
              <a:t>. </a:t>
            </a:r>
            <a:r>
              <a:rPr lang="en-US" dirty="0" smtClean="0">
                <a:solidFill>
                  <a:schemeClr val="bg1"/>
                </a:solidFill>
              </a:rPr>
              <a:t>1</a:t>
            </a:r>
            <a:r>
              <a:rPr lang="bg-BG" dirty="0" smtClean="0">
                <a:solidFill>
                  <a:schemeClr val="bg1"/>
                </a:solidFill>
              </a:rPr>
              <a:t>/</a:t>
            </a:r>
            <a:endParaRPr lang="en-US" dirty="0">
              <a:solidFill>
                <a:schemeClr val="bg1"/>
              </a:solidFill>
            </a:endParaRPr>
          </a:p>
          <a:p>
            <a:pPr algn="just">
              <a:lnSpc>
                <a:spcPct val="106000"/>
              </a:lnSpc>
              <a:spcAft>
                <a:spcPts val="800"/>
              </a:spcAft>
            </a:pPr>
            <a:endParaRPr lang="bg-BG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238487-7F23-D306-3409-BDA5036AA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384147-E5E1-44CF-9895-0A14DE3B943B}" type="slidenum">
              <a:rPr kumimoji="0" lang="bg-BG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bg-BG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25921" y="3244334"/>
            <a:ext cx="340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|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56" y="296610"/>
            <a:ext cx="3035456" cy="927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19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object 6"/>
          <p:cNvGrpSpPr/>
          <p:nvPr/>
        </p:nvGrpSpPr>
        <p:grpSpPr>
          <a:xfrm>
            <a:off x="0" y="0"/>
            <a:ext cx="8529064" cy="6858000"/>
            <a:chOff x="0" y="0"/>
            <a:chExt cx="8529064" cy="6858000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681006" cy="685800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0" y="0"/>
              <a:ext cx="460375" cy="6858000"/>
            </a:xfrm>
            <a:custGeom>
              <a:avLst/>
              <a:gdLst/>
              <a:ahLst/>
              <a:cxnLst/>
              <a:rect l="l" t="t" r="r" b="b"/>
              <a:pathLst>
                <a:path w="460375" h="6858000">
                  <a:moveTo>
                    <a:pt x="460248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460248" y="6858000"/>
                  </a:lnTo>
                  <a:lnTo>
                    <a:pt x="460248" y="0"/>
                  </a:lnTo>
                  <a:close/>
                </a:path>
              </a:pathLst>
            </a:custGeom>
            <a:solidFill>
              <a:srgbClr val="8FAAD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23815" y="4006582"/>
              <a:ext cx="1207157" cy="48921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23815" y="2715767"/>
              <a:ext cx="1245907" cy="505205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68067" y="2124455"/>
              <a:ext cx="3036570" cy="303657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728715" y="1010411"/>
              <a:ext cx="2800349" cy="2439162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6186678" y="1502791"/>
            <a:ext cx="1887220" cy="93166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12700" marR="5080" indent="1905" algn="ctr">
              <a:lnSpc>
                <a:spcPts val="3410"/>
              </a:lnSpc>
              <a:spcBef>
                <a:spcPts val="465"/>
              </a:spcBef>
            </a:pPr>
            <a:r>
              <a:rPr lang="bg-BG" sz="3100" b="1" spc="-10" dirty="0" smtClean="0">
                <a:solidFill>
                  <a:srgbClr val="FFFFFF"/>
                </a:solidFill>
                <a:latin typeface="Calibri"/>
                <a:cs typeface="Calibri"/>
              </a:rPr>
              <a:t>Трудови договори</a:t>
            </a:r>
            <a:endParaRPr sz="3100" dirty="0">
              <a:latin typeface="Calibri"/>
              <a:cs typeface="Calibri"/>
            </a:endParaRPr>
          </a:p>
        </p:txBody>
      </p:sp>
      <p:pic>
        <p:nvPicPr>
          <p:cNvPr id="15" name="object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683624" y="3604206"/>
            <a:ext cx="2940558" cy="2693670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6186678" y="4267200"/>
            <a:ext cx="2081798" cy="1367682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143510" marR="5080" indent="-131445">
              <a:lnSpc>
                <a:spcPts val="3410"/>
              </a:lnSpc>
              <a:spcBef>
                <a:spcPts val="465"/>
              </a:spcBef>
            </a:pPr>
            <a:r>
              <a:rPr lang="bg-BG" sz="3100" b="1" dirty="0" smtClean="0">
                <a:solidFill>
                  <a:srgbClr val="FFFFFF"/>
                </a:solidFill>
                <a:latin typeface="Calibri"/>
                <a:cs typeface="Calibri"/>
              </a:rPr>
              <a:t>Договори с директно възлагане</a:t>
            </a:r>
            <a:endParaRPr sz="3100" dirty="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234329" y="2968369"/>
            <a:ext cx="2362200" cy="1134284"/>
          </a:xfrm>
          <a:prstGeom prst="rect">
            <a:avLst/>
          </a:prstGeom>
          <a:ln w="6350">
            <a:solidFill>
              <a:srgbClr val="5B9BD4"/>
            </a:solidFill>
          </a:ln>
        </p:spPr>
        <p:txBody>
          <a:bodyPr vert="horz" wrap="square" lIns="0" tIns="26034" rIns="0" bIns="0" rtlCol="0">
            <a:spAutoFit/>
          </a:bodyPr>
          <a:lstStyle/>
          <a:p>
            <a:pPr marL="300990" algn="ctr">
              <a:lnSpc>
                <a:spcPct val="100000"/>
              </a:lnSpc>
              <a:spcBef>
                <a:spcPts val="204"/>
              </a:spcBef>
            </a:pPr>
            <a:r>
              <a:rPr lang="bg-BG" sz="3600" b="1" dirty="0" smtClean="0">
                <a:solidFill>
                  <a:schemeClr val="bg1"/>
                </a:solidFill>
                <a:latin typeface="Calibri"/>
                <a:cs typeface="Calibri"/>
              </a:rPr>
              <a:t>Най-често КИ има в</a:t>
            </a:r>
            <a:endParaRPr sz="3600" b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50" dirty="0"/>
              <a:t>4</a:t>
            </a:fld>
            <a:endParaRPr spc="-50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04800"/>
            <a:ext cx="3035456" cy="927148"/>
          </a:xfrm>
          <a:prstGeom prst="rect">
            <a:avLst/>
          </a:prstGeom>
        </p:spPr>
      </p:pic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4191000" y="355853"/>
            <a:ext cx="6553200" cy="1231106"/>
          </a:xfrm>
        </p:spPr>
        <p:txBody>
          <a:bodyPr/>
          <a:lstStyle/>
          <a:p>
            <a:r>
              <a:rPr lang="bg-BG" dirty="0" smtClean="0"/>
              <a:t>КОНФЛИКТ НА ИНТЕРЕСИ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87027" y="2102240"/>
            <a:ext cx="2944623" cy="269466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281553" y="2890391"/>
            <a:ext cx="249940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bg-BG" sz="3200" b="1" dirty="0" smtClean="0">
                <a:solidFill>
                  <a:schemeClr val="bg1"/>
                </a:solidFill>
                <a:latin typeface="+mn-lt"/>
              </a:rPr>
              <a:t>Обществени </a:t>
            </a:r>
          </a:p>
          <a:p>
            <a:pPr algn="ctr"/>
            <a:r>
              <a:rPr lang="bg-BG" sz="3200" b="1" dirty="0" smtClean="0">
                <a:solidFill>
                  <a:schemeClr val="bg1"/>
                </a:solidFill>
                <a:latin typeface="+mn-lt"/>
              </a:rPr>
              <a:t>поръчки</a:t>
            </a:r>
            <a:endParaRPr lang="bg-BG" sz="32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5104637" y="3489369"/>
            <a:ext cx="3882390" cy="193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0" y="304800"/>
            <a:ext cx="11494262" cy="6858000"/>
            <a:chOff x="0" y="0"/>
            <a:chExt cx="11494262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681006" cy="68580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0" y="0"/>
              <a:ext cx="460375" cy="6858000"/>
            </a:xfrm>
            <a:custGeom>
              <a:avLst/>
              <a:gdLst/>
              <a:ahLst/>
              <a:cxnLst/>
              <a:rect l="l" t="t" r="r" b="b"/>
              <a:pathLst>
                <a:path w="460375" h="6858000">
                  <a:moveTo>
                    <a:pt x="460248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460248" y="6858000"/>
                  </a:lnTo>
                  <a:lnTo>
                    <a:pt x="460248" y="0"/>
                  </a:lnTo>
                  <a:close/>
                </a:path>
              </a:pathLst>
            </a:custGeom>
            <a:solidFill>
              <a:srgbClr val="8FAAD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101852" y="3291839"/>
              <a:ext cx="10392410" cy="1975485"/>
            </a:xfrm>
            <a:custGeom>
              <a:avLst/>
              <a:gdLst/>
              <a:ahLst/>
              <a:cxnLst/>
              <a:rect l="l" t="t" r="r" b="b"/>
              <a:pathLst>
                <a:path w="10392410" h="1975485">
                  <a:moveTo>
                    <a:pt x="10392156" y="1181354"/>
                  </a:moveTo>
                  <a:lnTo>
                    <a:pt x="10384053" y="1131201"/>
                  </a:lnTo>
                  <a:lnTo>
                    <a:pt x="10361511" y="1087628"/>
                  </a:lnTo>
                  <a:lnTo>
                    <a:pt x="10327132" y="1053249"/>
                  </a:lnTo>
                  <a:lnTo>
                    <a:pt x="10283558" y="1030706"/>
                  </a:lnTo>
                  <a:lnTo>
                    <a:pt x="10233406" y="1022604"/>
                  </a:lnTo>
                  <a:lnTo>
                    <a:pt x="158750" y="1022604"/>
                  </a:lnTo>
                  <a:lnTo>
                    <a:pt x="108559" y="1030706"/>
                  </a:lnTo>
                  <a:lnTo>
                    <a:pt x="64985" y="1053249"/>
                  </a:lnTo>
                  <a:lnTo>
                    <a:pt x="30619" y="1087628"/>
                  </a:lnTo>
                  <a:lnTo>
                    <a:pt x="8089" y="1131201"/>
                  </a:lnTo>
                  <a:lnTo>
                    <a:pt x="0" y="1181354"/>
                  </a:lnTo>
                  <a:lnTo>
                    <a:pt x="0" y="1816354"/>
                  </a:lnTo>
                  <a:lnTo>
                    <a:pt x="8089" y="1866519"/>
                  </a:lnTo>
                  <a:lnTo>
                    <a:pt x="30619" y="1910092"/>
                  </a:lnTo>
                  <a:lnTo>
                    <a:pt x="64985" y="1944471"/>
                  </a:lnTo>
                  <a:lnTo>
                    <a:pt x="108559" y="1967014"/>
                  </a:lnTo>
                  <a:lnTo>
                    <a:pt x="158750" y="1975104"/>
                  </a:lnTo>
                  <a:lnTo>
                    <a:pt x="10233406" y="1975104"/>
                  </a:lnTo>
                  <a:lnTo>
                    <a:pt x="10283558" y="1967014"/>
                  </a:lnTo>
                  <a:lnTo>
                    <a:pt x="10327132" y="1944471"/>
                  </a:lnTo>
                  <a:lnTo>
                    <a:pt x="10361511" y="1910092"/>
                  </a:lnTo>
                  <a:lnTo>
                    <a:pt x="10384053" y="1866519"/>
                  </a:lnTo>
                  <a:lnTo>
                    <a:pt x="10392156" y="1816354"/>
                  </a:lnTo>
                  <a:lnTo>
                    <a:pt x="10392156" y="1181354"/>
                  </a:lnTo>
                  <a:close/>
                </a:path>
                <a:path w="10392410" h="1975485">
                  <a:moveTo>
                    <a:pt x="10392156" y="159004"/>
                  </a:moveTo>
                  <a:lnTo>
                    <a:pt x="10384041" y="108775"/>
                  </a:lnTo>
                  <a:lnTo>
                    <a:pt x="10361460" y="65125"/>
                  </a:lnTo>
                  <a:lnTo>
                    <a:pt x="10327030" y="30695"/>
                  </a:lnTo>
                  <a:lnTo>
                    <a:pt x="10283380" y="8115"/>
                  </a:lnTo>
                  <a:lnTo>
                    <a:pt x="10233152" y="0"/>
                  </a:lnTo>
                  <a:lnTo>
                    <a:pt x="159004" y="0"/>
                  </a:lnTo>
                  <a:lnTo>
                    <a:pt x="108737" y="8115"/>
                  </a:lnTo>
                  <a:lnTo>
                    <a:pt x="65100" y="30695"/>
                  </a:lnTo>
                  <a:lnTo>
                    <a:pt x="30670" y="65125"/>
                  </a:lnTo>
                  <a:lnTo>
                    <a:pt x="8102" y="108775"/>
                  </a:lnTo>
                  <a:lnTo>
                    <a:pt x="0" y="159004"/>
                  </a:lnTo>
                  <a:lnTo>
                    <a:pt x="0" y="795020"/>
                  </a:lnTo>
                  <a:lnTo>
                    <a:pt x="8102" y="845261"/>
                  </a:lnTo>
                  <a:lnTo>
                    <a:pt x="30670" y="888911"/>
                  </a:lnTo>
                  <a:lnTo>
                    <a:pt x="65100" y="923340"/>
                  </a:lnTo>
                  <a:lnTo>
                    <a:pt x="108737" y="945921"/>
                  </a:lnTo>
                  <a:lnTo>
                    <a:pt x="159004" y="954024"/>
                  </a:lnTo>
                  <a:lnTo>
                    <a:pt x="10233152" y="954024"/>
                  </a:lnTo>
                  <a:lnTo>
                    <a:pt x="10283380" y="945921"/>
                  </a:lnTo>
                  <a:lnTo>
                    <a:pt x="10327030" y="923340"/>
                  </a:lnTo>
                  <a:lnTo>
                    <a:pt x="10361460" y="888911"/>
                  </a:lnTo>
                  <a:lnTo>
                    <a:pt x="10384041" y="845261"/>
                  </a:lnTo>
                  <a:lnTo>
                    <a:pt x="10392156" y="795020"/>
                  </a:lnTo>
                  <a:lnTo>
                    <a:pt x="10392156" y="159004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227836" y="3537330"/>
            <a:ext cx="10077450" cy="1838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lvl="1"/>
            <a:r>
              <a:rPr lang="bg-BG" sz="2400" b="1" dirty="0" smtClean="0">
                <a:solidFill>
                  <a:schemeClr val="bg1"/>
                </a:solidFill>
                <a:latin typeface="+mn-lt"/>
              </a:rPr>
              <a:t>Договор сам със себе си </a:t>
            </a:r>
            <a:r>
              <a:rPr lang="bg-BG" sz="2400" dirty="0" smtClean="0">
                <a:solidFill>
                  <a:schemeClr val="bg1"/>
                </a:solidFill>
                <a:latin typeface="+mn-lt"/>
              </a:rPr>
              <a:t>– </a:t>
            </a:r>
            <a:r>
              <a:rPr lang="bg-BG" sz="2400" dirty="0" smtClean="0">
                <a:solidFill>
                  <a:schemeClr val="bg1">
                    <a:lumMod val="85000"/>
                  </a:schemeClr>
                </a:solidFill>
                <a:latin typeface="+mn-lt"/>
              </a:rPr>
              <a:t>изпълнението и контролът се извършват от едно и също лице</a:t>
            </a:r>
          </a:p>
          <a:p>
            <a:pPr lvl="1"/>
            <a:endParaRPr lang="bg-BG" sz="2400" dirty="0" smtClean="0">
              <a:solidFill>
                <a:schemeClr val="bg1"/>
              </a:solidFill>
              <a:latin typeface="+mn-lt"/>
            </a:endParaRPr>
          </a:p>
          <a:p>
            <a:pPr marL="12700">
              <a:lnSpc>
                <a:spcPts val="2760"/>
              </a:lnSpc>
              <a:spcBef>
                <a:spcPts val="5"/>
              </a:spcBef>
            </a:pPr>
            <a:r>
              <a:rPr lang="bg-BG" sz="2400" b="1" dirty="0" smtClean="0">
                <a:solidFill>
                  <a:srgbClr val="FFFFFF"/>
                </a:solidFill>
                <a:latin typeface="Calibri"/>
                <a:cs typeface="Calibri"/>
              </a:rPr>
              <a:t>Договори с роднини, съдружници и други свързани лица </a:t>
            </a:r>
            <a:r>
              <a:rPr lang="bg-BG" sz="2400" dirty="0" smtClean="0">
                <a:solidFill>
                  <a:srgbClr val="FFFFFF"/>
                </a:solidFill>
                <a:latin typeface="Calibri"/>
                <a:cs typeface="Calibri"/>
              </a:rPr>
              <a:t>– </a:t>
            </a:r>
            <a:r>
              <a:rPr lang="bg-BG" sz="2400" dirty="0" smtClean="0">
                <a:solidFill>
                  <a:schemeClr val="bg1">
                    <a:lumMod val="85000"/>
                  </a:schemeClr>
                </a:solidFill>
                <a:latin typeface="Calibri"/>
                <a:cs typeface="Calibri"/>
              </a:rPr>
              <a:t>контролът се извършва от свързано лице</a:t>
            </a:r>
            <a:endParaRPr sz="2400" dirty="0">
              <a:solidFill>
                <a:schemeClr val="bg1">
                  <a:lumMod val="85000"/>
                </a:schemeClr>
              </a:solidFill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98164" y="1799010"/>
            <a:ext cx="5296662" cy="838974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3568856" y="1950796"/>
            <a:ext cx="5422744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bg-BG" sz="2800" b="1" dirty="0" smtClean="0">
                <a:solidFill>
                  <a:schemeClr val="bg1"/>
                </a:solidFill>
                <a:latin typeface="Calibri"/>
                <a:cs typeface="Calibri"/>
              </a:rPr>
              <a:t>ТРУДОВИ ПРАВООТНОШЕНИЯ</a:t>
            </a:r>
            <a:endParaRPr sz="28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50" dirty="0"/>
              <a:t>5</a:t>
            </a:fld>
            <a:endParaRPr spc="-50" dirty="0"/>
          </a:p>
        </p:txBody>
      </p:sp>
      <p:sp>
        <p:nvSpPr>
          <p:cNvPr id="14" name="Title 21"/>
          <p:cNvSpPr>
            <a:spLocks noGrp="1"/>
          </p:cNvSpPr>
          <p:nvPr>
            <p:ph type="title" idx="4294967295"/>
          </p:nvPr>
        </p:nvSpPr>
        <p:spPr>
          <a:xfrm>
            <a:off x="3833446" y="608524"/>
            <a:ext cx="6548772" cy="596022"/>
          </a:xfrm>
        </p:spPr>
        <p:txBody>
          <a:bodyPr/>
          <a:lstStyle/>
          <a:p>
            <a:pPr algn="r"/>
            <a:r>
              <a:rPr lang="bg-BG" dirty="0" smtClean="0"/>
              <a:t>КОНФЛИКТ НА ИНТЕРЕСИ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04800"/>
            <a:ext cx="3035456" cy="927148"/>
          </a:xfrm>
          <a:prstGeom prst="rect">
            <a:avLst/>
          </a:prstGeom>
        </p:spPr>
      </p:pic>
      <p:pic>
        <p:nvPicPr>
          <p:cNvPr id="15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524000" y="5697802"/>
            <a:ext cx="9168386" cy="641733"/>
          </a:xfrm>
          <a:prstGeom prst="rect">
            <a:avLst/>
          </a:prstGeom>
        </p:spPr>
      </p:pic>
      <p:sp>
        <p:nvSpPr>
          <p:cNvPr id="17" name="object 12"/>
          <p:cNvSpPr txBox="1"/>
          <p:nvPr/>
        </p:nvSpPr>
        <p:spPr>
          <a:xfrm>
            <a:off x="1640984" y="5791242"/>
            <a:ext cx="8934418" cy="463587"/>
          </a:xfrm>
          <a:prstGeom prst="rect">
            <a:avLst/>
          </a:prstGeom>
          <a:solidFill>
            <a:srgbClr val="DAE2F3"/>
          </a:solidFill>
          <a:ln w="9525">
            <a:solidFill>
              <a:srgbClr val="FFC000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254"/>
              </a:spcBef>
              <a:tabLst>
                <a:tab pos="377825" algn="l"/>
              </a:tabLst>
            </a:pPr>
            <a:r>
              <a:rPr lang="en-US" sz="2800" b="1" dirty="0" err="1" smtClean="0">
                <a:latin typeface="+mn-lt"/>
              </a:rPr>
              <a:t>чл</a:t>
            </a:r>
            <a:r>
              <a:rPr lang="en-US" sz="2800" b="1" dirty="0" smtClean="0">
                <a:latin typeface="+mn-lt"/>
              </a:rPr>
              <a:t>. 61 </a:t>
            </a:r>
            <a:r>
              <a:rPr lang="en-US" sz="2800" b="1" dirty="0" err="1" smtClean="0">
                <a:latin typeface="+mn-lt"/>
              </a:rPr>
              <a:t>от</a:t>
            </a:r>
            <a:r>
              <a:rPr lang="en-US" sz="2800" b="1" dirty="0" smtClean="0">
                <a:latin typeface="+mn-lt"/>
              </a:rPr>
              <a:t> </a:t>
            </a:r>
            <a:r>
              <a:rPr lang="en-US" sz="2800" b="1" dirty="0" err="1" smtClean="0">
                <a:latin typeface="+mn-lt"/>
              </a:rPr>
              <a:t>Регламент</a:t>
            </a:r>
            <a:r>
              <a:rPr lang="en-US" sz="2800" b="1" dirty="0" smtClean="0">
                <a:latin typeface="+mn-lt"/>
              </a:rPr>
              <a:t> (ЕС, </a:t>
            </a:r>
            <a:r>
              <a:rPr lang="en-US" sz="2800" b="1" dirty="0" err="1" smtClean="0">
                <a:latin typeface="+mn-lt"/>
              </a:rPr>
              <a:t>Евратом</a:t>
            </a:r>
            <a:r>
              <a:rPr lang="en-US" sz="2800" b="1" dirty="0" smtClean="0">
                <a:latin typeface="+mn-lt"/>
              </a:rPr>
              <a:t>) 2024/2509</a:t>
            </a:r>
            <a:endParaRPr sz="2800" dirty="0">
              <a:latin typeface="+mn-lt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914400"/>
            <a:ext cx="10593388" cy="1562792"/>
          </a:xfrm>
        </p:spPr>
        <p:txBody>
          <a:bodyPr/>
          <a:lstStyle/>
          <a:p>
            <a:pPr algn="r"/>
            <a:r>
              <a:rPr lang="bg-BG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Пример за КОНФЛИКТ НА ИНТЕРЕСИ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2269376"/>
            <a:ext cx="8534400" cy="4447308"/>
          </a:xfrm>
        </p:spPr>
        <p:txBody>
          <a:bodyPr>
            <a:normAutofit/>
          </a:bodyPr>
          <a:lstStyle/>
          <a:p>
            <a:r>
              <a:rPr lang="bg-BG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Председател на УС на НПО издава заповед, с която назначава екип, а себе си назначава за ръководител на проекта, финансиран от европейски фонд</a:t>
            </a:r>
          </a:p>
          <a:p>
            <a:endParaRPr lang="bg-BG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bg-BG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Анализ:</a:t>
            </a:r>
            <a:endParaRPr lang="bg-BG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bg-BG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Представляващият на бенефициер по проект с европейско финансиране не може да издава заповед, с която да възлага задължения сам на себе си и да сключва договор сам със себе си.</a:t>
            </a:r>
          </a:p>
          <a:p>
            <a:pPr marL="0" indent="0">
              <a:buNone/>
            </a:pPr>
            <a:r>
              <a:rPr lang="bg-BG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Устава </a:t>
            </a:r>
            <a:r>
              <a:rPr lang="bg-BG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и/или </a:t>
            </a:r>
            <a:r>
              <a:rPr lang="bg-BG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политиките/документите </a:t>
            </a:r>
            <a:r>
              <a:rPr lang="bg-BG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</a:t>
            </a:r>
            <a:r>
              <a:rPr lang="bg-BG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организацията трябва да са описани мерки за избягване на конфликта на интереси</a:t>
            </a:r>
            <a:r>
              <a:rPr lang="bg-BG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506200" y="6172200"/>
            <a:ext cx="456445" cy="38100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384147-E5E1-44CF-9895-0A14DE3B943B}" type="slidenum">
              <a:rPr kumimoji="0" lang="bg-BG" sz="14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bg-BG" sz="1400" b="0" i="0" u="none" strike="noStrike" kern="1200" cap="none" spc="0" normalizeH="0" baseline="0" noProof="0" dirty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56" y="296610"/>
            <a:ext cx="3035456" cy="927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96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40944"/>
            <a:ext cx="10517189" cy="1478280"/>
          </a:xfrm>
        </p:spPr>
        <p:txBody>
          <a:bodyPr>
            <a:normAutofit/>
          </a:bodyPr>
          <a:lstStyle/>
          <a:p>
            <a:pPr algn="r"/>
            <a:r>
              <a:rPr lang="bg-BG" sz="4400" dirty="0">
                <a:latin typeface="Calibri" panose="020F0502020204030204" pitchFamily="34" charset="0"/>
                <a:cs typeface="Calibri" panose="020F0502020204030204" pitchFamily="34" charset="0"/>
              </a:rPr>
              <a:t>Пример за КОНФЛИКТ НА ИНТЕРЕСИ</a:t>
            </a: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2377440"/>
            <a:ext cx="8966864" cy="4256115"/>
          </a:xfrm>
        </p:spPr>
        <p:txBody>
          <a:bodyPr>
            <a:normAutofit/>
          </a:bodyPr>
          <a:lstStyle/>
          <a:p>
            <a:r>
              <a:rPr lang="bg-BG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Ръководител на екип назначава членове на семейството си за членове на екипа по </a:t>
            </a:r>
            <a:r>
              <a:rPr lang="bg-BG" sz="2400" dirty="0">
                <a:latin typeface="Calibri" panose="020F0502020204030204" pitchFamily="34" charset="0"/>
                <a:cs typeface="Calibri" panose="020F0502020204030204" pitchFamily="34" charset="0"/>
              </a:rPr>
              <a:t>проект, финансиран от европейски </a:t>
            </a:r>
            <a:r>
              <a:rPr lang="bg-BG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фонд</a:t>
            </a:r>
            <a:endParaRPr lang="bg-BG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bg-BG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bg-BG" sz="2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Анализ</a:t>
            </a:r>
          </a:p>
          <a:p>
            <a:pPr marL="0" indent="0">
              <a:buNone/>
            </a:pPr>
            <a:r>
              <a:rPr lang="bg-BG" sz="2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Ръководителят на екип не може да възлага и да контролира безпристрастно изпълнението на задълженията на член на екипа по проекта, с когото е в родствена връзка</a:t>
            </a:r>
            <a:r>
              <a:rPr lang="en-US" sz="2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bg-BG" sz="2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 четвърта степен. </a:t>
            </a:r>
            <a:endParaRPr lang="en-US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384147-E5E1-44CF-9895-0A14DE3B943B}" type="slidenum">
              <a:rPr kumimoji="0" lang="bg-BG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bg-BG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56" y="296610"/>
            <a:ext cx="3035456" cy="927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87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0" y="990600"/>
            <a:ext cx="7843788" cy="1056639"/>
          </a:xfrm>
        </p:spPr>
        <p:txBody>
          <a:bodyPr>
            <a:noAutofit/>
          </a:bodyPr>
          <a:lstStyle/>
          <a:p>
            <a:pPr algn="r"/>
            <a:r>
              <a:rPr lang="bg-BG" b="1" dirty="0">
                <a:latin typeface="Calibri" panose="020F0502020204030204" pitchFamily="34" charset="0"/>
                <a:cs typeface="Calibri" panose="020F0502020204030204" pitchFamily="34" charset="0"/>
              </a:rPr>
              <a:t>Пример за КОНФЛИКТ НА ИНТЕРЕСИ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2278" y="2514600"/>
            <a:ext cx="8534400" cy="3615267"/>
          </a:xfrm>
        </p:spPr>
        <p:txBody>
          <a:bodyPr>
            <a:noAutofit/>
          </a:bodyPr>
          <a:lstStyle/>
          <a:p>
            <a:r>
              <a:rPr lang="bg-BG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Представляващият на бенефициер, получил финансиране от европейски фонд, сключва договор за външна услуга/доставка с дружество, в което е съдружник.</a:t>
            </a:r>
          </a:p>
          <a:p>
            <a:pPr marL="0" indent="0">
              <a:buNone/>
            </a:pPr>
            <a:endParaRPr lang="bg-BG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bg-BG" sz="2400" b="1" dirty="0" smtClean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Анализ:</a:t>
            </a:r>
          </a:p>
          <a:p>
            <a:pPr marL="0" indent="0">
              <a:buNone/>
            </a:pPr>
            <a:r>
              <a:rPr lang="bg-BG" sz="2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Представляващият бенефициера не може да възлага безпристрастно задължение и да контролира изпълнението на услугата/ доставката от дружество, в което е съдружник, т.е. да контролира сам себе си. </a:t>
            </a:r>
            <a:endParaRPr lang="en-US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384147-E5E1-44CF-9895-0A14DE3B943B}" type="slidenum">
              <a:rPr kumimoji="0" lang="bg-BG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bg-BG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56" y="296610"/>
            <a:ext cx="3035456" cy="927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1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1750" y="914400"/>
            <a:ext cx="7848600" cy="1006762"/>
          </a:xfrm>
        </p:spPr>
        <p:txBody>
          <a:bodyPr>
            <a:noAutofit/>
          </a:bodyPr>
          <a:lstStyle/>
          <a:p>
            <a:pPr algn="r"/>
            <a:r>
              <a:rPr lang="bg-BG" b="1" dirty="0">
                <a:latin typeface="Calibri" panose="020F0502020204030204" pitchFamily="34" charset="0"/>
                <a:cs typeface="Calibri" panose="020F0502020204030204" pitchFamily="34" charset="0"/>
              </a:rPr>
              <a:t>Пример за КОНФЛИКТ НА ИНТЕРЕСИ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2385753"/>
            <a:ext cx="8534400" cy="4189614"/>
          </a:xfrm>
        </p:spPr>
        <p:txBody>
          <a:bodyPr/>
          <a:lstStyle/>
          <a:p>
            <a:r>
              <a:rPr lang="bg-BG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Бенефициер сключва договор за външна услуга</a:t>
            </a:r>
            <a:r>
              <a:rPr lang="bg-BG" sz="24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bg-BG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доставка с дружество и представляващите на двете дружества са съдружници в трето дружество.</a:t>
            </a:r>
          </a:p>
          <a:p>
            <a:endParaRPr lang="bg-BG" dirty="0"/>
          </a:p>
          <a:p>
            <a:r>
              <a:rPr lang="bg-BG" sz="2400" b="1" dirty="0" smtClean="0">
                <a:solidFill>
                  <a:schemeClr val="tx1"/>
                </a:solidFill>
              </a:rPr>
              <a:t>Анализ</a:t>
            </a:r>
          </a:p>
          <a:p>
            <a:pPr marL="0" indent="0">
              <a:buNone/>
            </a:pPr>
            <a:r>
              <a:rPr lang="bg-BG" sz="2400" dirty="0" smtClean="0">
                <a:solidFill>
                  <a:schemeClr val="tx1"/>
                </a:solidFill>
              </a:rPr>
              <a:t>На лице е конфликт на интереси, тъй като двамата представляващи имат общ бизнес </a:t>
            </a:r>
            <a:r>
              <a:rPr lang="bg-BG" sz="2400" dirty="0" smtClean="0">
                <a:solidFill>
                  <a:schemeClr val="tx1"/>
                </a:solidFill>
              </a:rPr>
              <a:t>- </a:t>
            </a:r>
            <a:r>
              <a:rPr lang="bg-BG" sz="2400" dirty="0" smtClean="0">
                <a:solidFill>
                  <a:schemeClr val="tx1"/>
                </a:solidFill>
              </a:rPr>
              <a:t>общ </a:t>
            </a:r>
            <a:r>
              <a:rPr lang="bg-BG" sz="2400" dirty="0" smtClean="0">
                <a:solidFill>
                  <a:schemeClr val="tx1"/>
                </a:solidFill>
              </a:rPr>
              <a:t>икономически </a:t>
            </a:r>
            <a:r>
              <a:rPr lang="bg-BG" sz="2400" dirty="0" smtClean="0">
                <a:solidFill>
                  <a:schemeClr val="tx1"/>
                </a:solidFill>
              </a:rPr>
              <a:t>интерес.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384147-E5E1-44CF-9895-0A14DE3B943B}" type="slidenum">
              <a:rPr kumimoji="0" lang="bg-BG" sz="3200" b="0" i="0" u="none" strike="noStrike" kern="1200" cap="none" spc="0" normalizeH="0" baseline="0" noProof="0" smtClean="0">
                <a:ln>
                  <a:noFill/>
                </a:ln>
                <a:solidFill>
                  <a:srgbClr val="146194">
                    <a:lumMod val="50000"/>
                  </a:srgb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bg-BG" sz="3200" b="0" i="0" u="none" strike="noStrike" kern="1200" cap="none" spc="0" normalizeH="0" baseline="0" noProof="0">
              <a:ln>
                <a:noFill/>
              </a:ln>
              <a:solidFill>
                <a:srgbClr val="146194">
                  <a:lumMod val="50000"/>
                </a:srgb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56" y="296610"/>
            <a:ext cx="3035456" cy="927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67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414</TotalTime>
  <Words>630</Words>
  <Application>Microsoft Office PowerPoint</Application>
  <PresentationFormat>Widescreen</PresentationFormat>
  <Paragraphs>72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Arial Narrow</vt:lpstr>
      <vt:lpstr>Calibri</vt:lpstr>
      <vt:lpstr>Century Gothic</vt:lpstr>
      <vt:lpstr>Segoe UI Semilight</vt:lpstr>
      <vt:lpstr>Trebuchet MS</vt:lpstr>
      <vt:lpstr>Wingdings 3</vt:lpstr>
      <vt:lpstr>Office Theme</vt:lpstr>
      <vt:lpstr>Slice</vt:lpstr>
      <vt:lpstr>PowerPoint Presentation</vt:lpstr>
      <vt:lpstr>Конфликт на интереси</vt:lpstr>
      <vt:lpstr>Определение - чл. 61 от Регламент (ЕС, Евратом) 2024/2509 </vt:lpstr>
      <vt:lpstr>КОНФЛИКТ НА ИНТЕРЕСИ</vt:lpstr>
      <vt:lpstr>КОНФЛИКТ НА ИНТЕРЕСИ</vt:lpstr>
      <vt:lpstr>Пример за КОНФЛИКТ НА ИНТЕРЕСИ</vt:lpstr>
      <vt:lpstr>Пример за КОНФЛИКТ НА ИНТЕРЕСИ</vt:lpstr>
      <vt:lpstr>Пример за КОНФЛИКТ НА ИНТЕРЕСИ</vt:lpstr>
      <vt:lpstr>Пример за КОНФЛИКТ НА ИНТЕРЕСИ</vt:lpstr>
      <vt:lpstr>PowerPoint Presentation</vt:lpstr>
      <vt:lpstr>Конфликт на интереси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Eugenia Stanciu</dc:creator>
  <cp:lastModifiedBy>VIKTOR PLAMENOV STOYANOV</cp:lastModifiedBy>
  <cp:revision>20</cp:revision>
  <dcterms:created xsi:type="dcterms:W3CDTF">2025-03-13T12:13:26Z</dcterms:created>
  <dcterms:modified xsi:type="dcterms:W3CDTF">2025-04-24T13:53:30Z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2025-01-28T00:00:00Z</vt:filetime>
  </property>
  <property fmtid="{D5CDD505-2E9C-101B-9397-08002B2CF9AE}" pid="3" name="Creator">
    <vt:lpwstr>Microsoft® PowerPoint® LTSC</vt:lpwstr>
  </property>
  <property fmtid="{D5CDD505-2E9C-101B-9397-08002B2CF9AE}" pid="4" name="LastSaved">
    <vt:filetime>2025-03-13T00:00:00Z</vt:filetime>
  </property>
  <property fmtid="{D5CDD505-2E9C-101B-9397-08002B2CF9AE}" pid="5" name="Producer">
    <vt:lpwstr>Microsoft® PowerPoint® LTSC</vt:lpwstr>
  </property>
</Properties>
</file>